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37"/>
  </p:notesMasterIdLst>
  <p:handoutMasterIdLst>
    <p:handoutMasterId r:id="rId38"/>
  </p:handoutMasterIdLst>
  <p:sldIdLst>
    <p:sldId id="256" r:id="rId2"/>
    <p:sldId id="271" r:id="rId3"/>
    <p:sldId id="272" r:id="rId4"/>
    <p:sldId id="274" r:id="rId5"/>
    <p:sldId id="281" r:id="rId6"/>
    <p:sldId id="273" r:id="rId7"/>
    <p:sldId id="280" r:id="rId8"/>
    <p:sldId id="270" r:id="rId9"/>
    <p:sldId id="257" r:id="rId10"/>
    <p:sldId id="260" r:id="rId11"/>
    <p:sldId id="263" r:id="rId12"/>
    <p:sldId id="264" r:id="rId13"/>
    <p:sldId id="282" r:id="rId14"/>
    <p:sldId id="277" r:id="rId15"/>
    <p:sldId id="278" r:id="rId16"/>
    <p:sldId id="267" r:id="rId17"/>
    <p:sldId id="269" r:id="rId18"/>
    <p:sldId id="268" r:id="rId19"/>
    <p:sldId id="279" r:id="rId20"/>
    <p:sldId id="275" r:id="rId21"/>
    <p:sldId id="276" r:id="rId22"/>
    <p:sldId id="297" r:id="rId23"/>
    <p:sldId id="283" r:id="rId24"/>
    <p:sldId id="284" r:id="rId25"/>
    <p:sldId id="285" r:id="rId26"/>
    <p:sldId id="286" r:id="rId27"/>
    <p:sldId id="287" r:id="rId28"/>
    <p:sldId id="288" r:id="rId29"/>
    <p:sldId id="289" r:id="rId30"/>
    <p:sldId id="290" r:id="rId31"/>
    <p:sldId id="291" r:id="rId32"/>
    <p:sldId id="292" r:id="rId33"/>
    <p:sldId id="293" r:id="rId34"/>
    <p:sldId id="295" r:id="rId35"/>
    <p:sldId id="296" r:id="rId36"/>
  </p:sldIdLst>
  <p:sldSz cx="9144000" cy="6858000" type="screen4x3"/>
  <p:notesSz cx="6858000" cy="9153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4660"/>
  </p:normalViewPr>
  <p:slideViewPr>
    <p:cSldViewPr>
      <p:cViewPr varScale="1">
        <p:scale>
          <a:sx n="110" d="100"/>
          <a:sy n="110" d="100"/>
        </p:scale>
        <p:origin x="-19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92" y="884"/>
      </p:cViewPr>
      <p:guideLst>
        <p:guide orient="horz" pos="2883"/>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teleone\mbrentnall\Bridge\Unit%20affairs\Membership%20Committee\Membership%20Comparison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teleone\mbrentnall\Bridge\Accounting-Treasurer%20Reports\Facility%20Operations\Table%20Counts\Shirley%20Spreadsheets\Table%20Counts%20Annual%20Comparisons%20per%20Shirley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teleone\mbrentnall\Bridge\Accounting-Treasurer%20Reports\Facility%20Operations\Table%20Counts\Shirley%20Spreadsheets\Table%20Counts%20Annual%20Comparisons%20per%20ShirleyP.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teleone\mbrentnall\Bridge\Accounting-Treasurer%20Reports\Facility%20Operations\Lease-Rental%20Documents%20&amp;%20Options\Rental%20Offer%202015%20revised%202016-04-18.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teleone\mbrentnall\Bridge\Accounting-Treasurer%20Reports\Facility%20Operations\Lease-Rental%20Documents%20&amp;%20Options\Rental%20Offer%202015%20revised%202016-04-18.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teleone\mbrentnall\Bridge\Accounting-Treasurer%20Reports\Facility%20Operations\Lease-Rental%20Documents%20&amp;%20Options\Rental%20Offer%202015%20revised%202016-04-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'Membership Stats'!$A$4</c:f>
              <c:strCache>
                <c:ptCount val="1"/>
                <c:pt idx="0">
                  <c:v>Total # of Members</c:v>
                </c:pt>
              </c:strCache>
            </c:strRef>
          </c:tx>
          <c:cat>
            <c:strRef>
              <c:f>'Graph Powerpoint'!$B$26:$K$26</c:f>
              <c:strCache>
                <c:ptCount val="10"/>
                <c:pt idx="0">
                  <c:v>2005</c:v>
                </c:pt>
                <c:pt idx="1">
                  <c:v>2008</c:v>
                </c:pt>
                <c:pt idx="2">
                  <c:v>2009</c:v>
                </c:pt>
                <c:pt idx="3">
                  <c:v>2010</c:v>
                </c:pt>
                <c:pt idx="4">
                  <c:v>2011</c:v>
                </c:pt>
                <c:pt idx="5">
                  <c:v>2012</c:v>
                </c:pt>
                <c:pt idx="6">
                  <c:v>2013</c:v>
                </c:pt>
                <c:pt idx="7">
                  <c:v>2014</c:v>
                </c:pt>
                <c:pt idx="8">
                  <c:v>2015</c:v>
                </c:pt>
                <c:pt idx="9">
                  <c:v>2016</c:v>
                </c:pt>
              </c:strCache>
            </c:strRef>
          </c:cat>
          <c:val>
            <c:numRef>
              <c:f>'Membership Stats'!$B$4:$AG$4</c:f>
              <c:numCache>
                <c:formatCode>0.0</c:formatCode>
                <c:ptCount val="10"/>
                <c:pt idx="0">
                  <c:v>391</c:v>
                </c:pt>
                <c:pt idx="1">
                  <c:v>416</c:v>
                </c:pt>
                <c:pt idx="2">
                  <c:v>445</c:v>
                </c:pt>
                <c:pt idx="3">
                  <c:v>442</c:v>
                </c:pt>
                <c:pt idx="4">
                  <c:v>425</c:v>
                </c:pt>
                <c:pt idx="5">
                  <c:v>426</c:v>
                </c:pt>
                <c:pt idx="6">
                  <c:v>423</c:v>
                </c:pt>
                <c:pt idx="7">
                  <c:v>411</c:v>
                </c:pt>
                <c:pt idx="8">
                  <c:v>415</c:v>
                </c:pt>
                <c:pt idx="9">
                  <c:v>424</c:v>
                </c:pt>
              </c:numCache>
            </c:numRef>
          </c:val>
        </c:ser>
        <c:axId val="48653056"/>
        <c:axId val="48654592"/>
      </c:barChart>
      <c:catAx>
        <c:axId val="48653056"/>
        <c:scaling>
          <c:orientation val="minMax"/>
        </c:scaling>
        <c:axPos val="b"/>
        <c:numFmt formatCode="mmm\-yy" sourceLinked="1"/>
        <c:tickLblPos val="nextTo"/>
        <c:crossAx val="48654592"/>
        <c:crosses val="autoZero"/>
        <c:auto val="1"/>
        <c:lblAlgn val="ctr"/>
        <c:lblOffset val="100"/>
      </c:catAx>
      <c:valAx>
        <c:axId val="48654592"/>
        <c:scaling>
          <c:orientation val="minMax"/>
        </c:scaling>
        <c:axPos val="l"/>
        <c:majorGridlines/>
        <c:numFmt formatCode="0.0" sourceLinked="1"/>
        <c:tickLblPos val="nextTo"/>
        <c:crossAx val="4865305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Sheet3!$A$5</c:f>
              <c:strCache>
                <c:ptCount val="1"/>
                <c:pt idx="0">
                  <c:v>Year 1
(Jul/14-Jun/15)</c:v>
                </c:pt>
              </c:strCache>
            </c:strRef>
          </c:tx>
          <c:cat>
            <c:strRef>
              <c:f>Sheet3!$B$4:$M$4</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Sheet3!$B$5:$M$5</c:f>
              <c:numCache>
                <c:formatCode>0.0</c:formatCode>
                <c:ptCount val="12"/>
                <c:pt idx="0">
                  <c:v>449.75</c:v>
                </c:pt>
                <c:pt idx="1">
                  <c:v>410.5</c:v>
                </c:pt>
                <c:pt idx="2">
                  <c:v>493.25</c:v>
                </c:pt>
                <c:pt idx="3">
                  <c:v>584</c:v>
                </c:pt>
                <c:pt idx="4">
                  <c:v>419.75</c:v>
                </c:pt>
                <c:pt idx="5">
                  <c:v>351</c:v>
                </c:pt>
                <c:pt idx="6">
                  <c:v>362.5</c:v>
                </c:pt>
                <c:pt idx="7">
                  <c:v>285.5</c:v>
                </c:pt>
                <c:pt idx="8">
                  <c:v>370.5</c:v>
                </c:pt>
                <c:pt idx="9">
                  <c:v>428.5</c:v>
                </c:pt>
                <c:pt idx="10">
                  <c:v>471.5</c:v>
                </c:pt>
                <c:pt idx="11">
                  <c:v>476.5</c:v>
                </c:pt>
              </c:numCache>
            </c:numRef>
          </c:val>
        </c:ser>
        <c:ser>
          <c:idx val="1"/>
          <c:order val="1"/>
          <c:tx>
            <c:strRef>
              <c:f>Sheet3!$A$6</c:f>
              <c:strCache>
                <c:ptCount val="1"/>
                <c:pt idx="0">
                  <c:v>Year 2
(Jul/15-Jun/16)</c:v>
                </c:pt>
              </c:strCache>
            </c:strRef>
          </c:tx>
          <c:cat>
            <c:strRef>
              <c:f>Sheet3!$B$4:$M$4</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Sheet3!$B$6:$M$6</c:f>
              <c:numCache>
                <c:formatCode>0.0</c:formatCode>
                <c:ptCount val="12"/>
                <c:pt idx="0">
                  <c:v>455</c:v>
                </c:pt>
                <c:pt idx="1">
                  <c:v>426</c:v>
                </c:pt>
                <c:pt idx="2">
                  <c:v>454</c:v>
                </c:pt>
                <c:pt idx="3">
                  <c:v>538.5</c:v>
                </c:pt>
                <c:pt idx="4">
                  <c:v>416.5</c:v>
                </c:pt>
                <c:pt idx="5">
                  <c:v>392.5</c:v>
                </c:pt>
                <c:pt idx="6">
                  <c:v>363.5</c:v>
                </c:pt>
                <c:pt idx="7">
                  <c:v>345.5</c:v>
                </c:pt>
                <c:pt idx="8">
                  <c:v>414</c:v>
                </c:pt>
                <c:pt idx="9">
                  <c:v>454</c:v>
                </c:pt>
              </c:numCache>
            </c:numRef>
          </c:val>
        </c:ser>
        <c:axId val="48714880"/>
        <c:axId val="48716416"/>
      </c:barChart>
      <c:catAx>
        <c:axId val="48714880"/>
        <c:scaling>
          <c:orientation val="minMax"/>
        </c:scaling>
        <c:axPos val="b"/>
        <c:numFmt formatCode="mmm\-yy" sourceLinked="1"/>
        <c:tickLblPos val="nextTo"/>
        <c:crossAx val="48716416"/>
        <c:crosses val="autoZero"/>
        <c:auto val="1"/>
        <c:lblAlgn val="ctr"/>
        <c:lblOffset val="100"/>
      </c:catAx>
      <c:valAx>
        <c:axId val="48716416"/>
        <c:scaling>
          <c:orientation val="minMax"/>
          <c:max val="600"/>
        </c:scaling>
        <c:axPos val="l"/>
        <c:majorGridlines/>
        <c:numFmt formatCode="0.0" sourceLinked="1"/>
        <c:tickLblPos val="nextTo"/>
        <c:crossAx val="48714880"/>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strRef>
              <c:f>Sheet3!$A$46</c:f>
              <c:strCache>
                <c:ptCount val="1"/>
                <c:pt idx="0">
                  <c:v>Unit-Year 1
(Jul/14-Jun/15)</c:v>
                </c:pt>
              </c:strCache>
            </c:strRef>
          </c:tx>
          <c:marker>
            <c:symbol val="none"/>
          </c:marker>
          <c:cat>
            <c:strRef>
              <c:f>Sheet3!$B$53:$M$53</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Sheet3!$B$46:$M$46</c:f>
              <c:numCache>
                <c:formatCode>0.0</c:formatCode>
                <c:ptCount val="12"/>
                <c:pt idx="0">
                  <c:v>92</c:v>
                </c:pt>
                <c:pt idx="1">
                  <c:v>199</c:v>
                </c:pt>
                <c:pt idx="2">
                  <c:v>290.5</c:v>
                </c:pt>
                <c:pt idx="3">
                  <c:v>435.5</c:v>
                </c:pt>
                <c:pt idx="4">
                  <c:v>538.5</c:v>
                </c:pt>
                <c:pt idx="5">
                  <c:v>617</c:v>
                </c:pt>
                <c:pt idx="6">
                  <c:v>706.5</c:v>
                </c:pt>
                <c:pt idx="7">
                  <c:v>758</c:v>
                </c:pt>
                <c:pt idx="8">
                  <c:v>833</c:v>
                </c:pt>
                <c:pt idx="9">
                  <c:v>915.5</c:v>
                </c:pt>
                <c:pt idx="10">
                  <c:v>1027.5</c:v>
                </c:pt>
                <c:pt idx="11">
                  <c:v>1166</c:v>
                </c:pt>
              </c:numCache>
            </c:numRef>
          </c:val>
        </c:ser>
        <c:ser>
          <c:idx val="1"/>
          <c:order val="1"/>
          <c:tx>
            <c:strRef>
              <c:f>Sheet3!$A$47</c:f>
              <c:strCache>
                <c:ptCount val="1"/>
                <c:pt idx="0">
                  <c:v>Unit-Year 2
(Jul/15-Jun/16)</c:v>
                </c:pt>
              </c:strCache>
            </c:strRef>
          </c:tx>
          <c:marker>
            <c:symbol val="none"/>
          </c:marker>
          <c:cat>
            <c:strRef>
              <c:f>Sheet3!$B$53:$M$53</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Sheet3!$B$47:$K$47</c:f>
              <c:numCache>
                <c:formatCode>0.0</c:formatCode>
                <c:ptCount val="10"/>
                <c:pt idx="0">
                  <c:v>122</c:v>
                </c:pt>
                <c:pt idx="1">
                  <c:v>237</c:v>
                </c:pt>
                <c:pt idx="2">
                  <c:v>357</c:v>
                </c:pt>
                <c:pt idx="3">
                  <c:v>495.5</c:v>
                </c:pt>
                <c:pt idx="4">
                  <c:v>581.5</c:v>
                </c:pt>
                <c:pt idx="5">
                  <c:v>667</c:v>
                </c:pt>
                <c:pt idx="6">
                  <c:v>743</c:v>
                </c:pt>
                <c:pt idx="7">
                  <c:v>808.5</c:v>
                </c:pt>
                <c:pt idx="8">
                  <c:v>887.5</c:v>
                </c:pt>
                <c:pt idx="9">
                  <c:v>994</c:v>
                </c:pt>
              </c:numCache>
            </c:numRef>
          </c:val>
        </c:ser>
        <c:ser>
          <c:idx val="2"/>
          <c:order val="2"/>
          <c:tx>
            <c:strRef>
              <c:f>Sheet3!$A$61</c:f>
              <c:strCache>
                <c:ptCount val="1"/>
                <c:pt idx="0">
                  <c:v>Club-Year 1
Jul/14-Jun/15)</c:v>
                </c:pt>
              </c:strCache>
            </c:strRef>
          </c:tx>
          <c:marker>
            <c:symbol val="none"/>
          </c:marker>
          <c:cat>
            <c:strRef>
              <c:f>Sheet3!$B$53:$M$53</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Sheet3!$B$61:$M$61</c:f>
              <c:numCache>
                <c:formatCode>0.0</c:formatCode>
                <c:ptCount val="12"/>
                <c:pt idx="0">
                  <c:v>357.75</c:v>
                </c:pt>
                <c:pt idx="1">
                  <c:v>661.25</c:v>
                </c:pt>
                <c:pt idx="2">
                  <c:v>1063</c:v>
                </c:pt>
                <c:pt idx="3">
                  <c:v>1502</c:v>
                </c:pt>
                <c:pt idx="4">
                  <c:v>1818.75</c:v>
                </c:pt>
                <c:pt idx="5">
                  <c:v>2091.25</c:v>
                </c:pt>
                <c:pt idx="6">
                  <c:v>2364.25</c:v>
                </c:pt>
                <c:pt idx="7">
                  <c:v>2598.25</c:v>
                </c:pt>
                <c:pt idx="8">
                  <c:v>2893.75</c:v>
                </c:pt>
                <c:pt idx="9">
                  <c:v>3239.75</c:v>
                </c:pt>
                <c:pt idx="10">
                  <c:v>3599.25</c:v>
                </c:pt>
                <c:pt idx="11">
                  <c:v>3937.25</c:v>
                </c:pt>
              </c:numCache>
            </c:numRef>
          </c:val>
        </c:ser>
        <c:ser>
          <c:idx val="3"/>
          <c:order val="3"/>
          <c:tx>
            <c:strRef>
              <c:f>Sheet3!$A$62</c:f>
              <c:strCache>
                <c:ptCount val="1"/>
                <c:pt idx="0">
                  <c:v>Club-Year 2
(Jul/15-Jun/16)</c:v>
                </c:pt>
              </c:strCache>
            </c:strRef>
          </c:tx>
          <c:marker>
            <c:symbol val="none"/>
          </c:marker>
          <c:cat>
            <c:strRef>
              <c:f>Sheet3!$B$53:$M$53</c:f>
              <c:strCache>
                <c:ptCount val="12"/>
                <c:pt idx="0">
                  <c:v>July</c:v>
                </c:pt>
                <c:pt idx="1">
                  <c:v>August</c:v>
                </c:pt>
                <c:pt idx="2">
                  <c:v>September</c:v>
                </c:pt>
                <c:pt idx="3">
                  <c:v>October</c:v>
                </c:pt>
                <c:pt idx="4">
                  <c:v>November</c:v>
                </c:pt>
                <c:pt idx="5">
                  <c:v>December</c:v>
                </c:pt>
                <c:pt idx="6">
                  <c:v>January</c:v>
                </c:pt>
                <c:pt idx="7">
                  <c:v>February</c:v>
                </c:pt>
                <c:pt idx="8">
                  <c:v>March</c:v>
                </c:pt>
                <c:pt idx="9">
                  <c:v>April</c:v>
                </c:pt>
                <c:pt idx="10">
                  <c:v>May</c:v>
                </c:pt>
                <c:pt idx="11">
                  <c:v>June</c:v>
                </c:pt>
              </c:strCache>
            </c:strRef>
          </c:cat>
          <c:val>
            <c:numRef>
              <c:f>Sheet3!$B$62:$K$62</c:f>
              <c:numCache>
                <c:formatCode>0.0</c:formatCode>
                <c:ptCount val="10"/>
                <c:pt idx="0">
                  <c:v>333</c:v>
                </c:pt>
                <c:pt idx="1">
                  <c:v>644</c:v>
                </c:pt>
                <c:pt idx="2">
                  <c:v>978</c:v>
                </c:pt>
                <c:pt idx="3">
                  <c:v>1378</c:v>
                </c:pt>
                <c:pt idx="4">
                  <c:v>1708.5</c:v>
                </c:pt>
                <c:pt idx="5">
                  <c:v>2015.5</c:v>
                </c:pt>
                <c:pt idx="6">
                  <c:v>2303</c:v>
                </c:pt>
                <c:pt idx="7">
                  <c:v>2583</c:v>
                </c:pt>
                <c:pt idx="8">
                  <c:v>2918</c:v>
                </c:pt>
                <c:pt idx="9">
                  <c:v>3265.5</c:v>
                </c:pt>
              </c:numCache>
            </c:numRef>
          </c:val>
        </c:ser>
        <c:marker val="1"/>
        <c:axId val="58954880"/>
        <c:axId val="58956800"/>
      </c:lineChart>
      <c:catAx>
        <c:axId val="58954880"/>
        <c:scaling>
          <c:orientation val="minMax"/>
        </c:scaling>
        <c:axPos val="b"/>
        <c:tickLblPos val="nextTo"/>
        <c:crossAx val="58956800"/>
        <c:crosses val="autoZero"/>
        <c:auto val="1"/>
        <c:lblAlgn val="ctr"/>
        <c:lblOffset val="100"/>
      </c:catAx>
      <c:valAx>
        <c:axId val="58956800"/>
        <c:scaling>
          <c:orientation val="minMax"/>
        </c:scaling>
        <c:axPos val="l"/>
        <c:majorGridlines/>
        <c:numFmt formatCode="0.0" sourceLinked="1"/>
        <c:tickLblPos val="nextTo"/>
        <c:crossAx val="58954880"/>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40785671149513392"/>
          <c:y val="0.27343053516615506"/>
          <c:w val="0.34429994167395744"/>
          <c:h val="0.78241767199487577"/>
        </c:manualLayout>
      </c:layout>
      <c:pieChart>
        <c:varyColors val="1"/>
        <c:ser>
          <c:idx val="0"/>
          <c:order val="0"/>
          <c:dPt>
            <c:idx val="0"/>
            <c:explosion val="10"/>
          </c:dPt>
          <c:dLbls>
            <c:dLbl>
              <c:idx val="0"/>
              <c:layout>
                <c:manualLayout>
                  <c:x val="-0.14270887046198871"/>
                  <c:y val="7.3954134970416877E-2"/>
                </c:manualLayout>
              </c:layout>
              <c:spPr/>
              <c:txPr>
                <a:bodyPr/>
                <a:lstStyle/>
                <a:p>
                  <a:pPr>
                    <a:defRPr sz="1400" b="1"/>
                  </a:pPr>
                  <a:endParaRPr lang="en-US"/>
                </a:p>
              </c:txPr>
              <c:showCatName val="1"/>
              <c:showPercent val="1"/>
            </c:dLbl>
            <c:dLbl>
              <c:idx val="1"/>
              <c:layout>
                <c:manualLayout>
                  <c:x val="0.13622093698464682"/>
                  <c:y val="-9.8060189510209589E-2"/>
                </c:manualLayout>
              </c:layout>
              <c:tx>
                <c:rich>
                  <a:bodyPr/>
                  <a:lstStyle/>
                  <a:p>
                    <a:r>
                      <a:rPr lang="en-US" sz="1400" dirty="0"/>
                      <a:t>Club Rent
59%</a:t>
                    </a:r>
                  </a:p>
                </c:rich>
              </c:tx>
              <c:showCatName val="1"/>
              <c:showPercent val="1"/>
            </c:dLbl>
            <c:txPr>
              <a:bodyPr/>
              <a:lstStyle/>
              <a:p>
                <a:pPr>
                  <a:defRPr b="1"/>
                </a:pPr>
                <a:endParaRPr lang="en-US"/>
              </a:p>
            </c:txPr>
            <c:showCatName val="1"/>
            <c:showPercent val="1"/>
            <c:showLeaderLines val="1"/>
          </c:dLbls>
          <c:cat>
            <c:strRef>
              <c:f>'Rent&amp;Table'!$A$6:$A$7</c:f>
              <c:strCache>
                <c:ptCount val="2"/>
                <c:pt idx="0">
                  <c:v>Unit Rent</c:v>
                </c:pt>
                <c:pt idx="1">
                  <c:v>Club Rent</c:v>
                </c:pt>
              </c:strCache>
            </c:strRef>
          </c:cat>
          <c:val>
            <c:numRef>
              <c:f>'Rent&amp;Table'!$B$6:$B$7</c:f>
              <c:numCache>
                <c:formatCode>General</c:formatCode>
                <c:ptCount val="2"/>
                <c:pt idx="0">
                  <c:v>35144.380000000012</c:v>
                </c:pt>
                <c:pt idx="1">
                  <c:v>50598.75</c:v>
                </c:pt>
              </c:numCache>
            </c:numRef>
          </c:val>
        </c:ser>
        <c:dLbls>
          <c:showCatName val="1"/>
          <c:showPercent val="1"/>
        </c:dLbls>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229447458109374E-2"/>
          <c:y val="5.6071589820838173E-2"/>
          <c:w val="0.78628275943119053"/>
          <c:h val="0.80428913306243432"/>
        </c:manualLayout>
      </c:layout>
      <c:pieChart>
        <c:varyColors val="1"/>
        <c:ser>
          <c:idx val="0"/>
          <c:order val="0"/>
          <c:explosion val="7"/>
          <c:dLbls>
            <c:dLbl>
              <c:idx val="0"/>
              <c:layout>
                <c:manualLayout>
                  <c:x val="-0.19947424089663587"/>
                  <c:y val="0.17332702652907103"/>
                </c:manualLayout>
              </c:layout>
              <c:spPr/>
              <c:txPr>
                <a:bodyPr/>
                <a:lstStyle/>
                <a:p>
                  <a:pPr>
                    <a:defRPr sz="1400" b="1"/>
                  </a:pPr>
                  <a:endParaRPr lang="en-US"/>
                </a:p>
              </c:txPr>
              <c:showCatName val="1"/>
              <c:showPercent val="1"/>
            </c:dLbl>
            <c:dLbl>
              <c:idx val="1"/>
              <c:layout>
                <c:manualLayout>
                  <c:x val="0.20043285437709929"/>
                  <c:y val="-0.33932100115202973"/>
                </c:manualLayout>
              </c:layout>
              <c:spPr/>
              <c:txPr>
                <a:bodyPr/>
                <a:lstStyle/>
                <a:p>
                  <a:pPr>
                    <a:defRPr sz="1400" b="1"/>
                  </a:pPr>
                  <a:endParaRPr lang="en-US"/>
                </a:p>
              </c:txPr>
              <c:showCatName val="1"/>
              <c:showPercent val="1"/>
            </c:dLbl>
            <c:showCatName val="1"/>
            <c:showPercent val="1"/>
            <c:showLeaderLines val="1"/>
          </c:dLbls>
          <c:cat>
            <c:strRef>
              <c:f>'Rent&amp;Table'!$A$10:$A$11</c:f>
              <c:strCache>
                <c:ptCount val="2"/>
                <c:pt idx="0">
                  <c:v>Unit Tables</c:v>
                </c:pt>
                <c:pt idx="1">
                  <c:v>Club Tables</c:v>
                </c:pt>
              </c:strCache>
            </c:strRef>
          </c:cat>
          <c:val>
            <c:numRef>
              <c:f>'Rent&amp;Table'!$B$10:$B$11</c:f>
              <c:numCache>
                <c:formatCode>General</c:formatCode>
                <c:ptCount val="2"/>
                <c:pt idx="0">
                  <c:v>1216</c:v>
                </c:pt>
                <c:pt idx="1">
                  <c:v>3861.5</c:v>
                </c:pt>
              </c:numCache>
            </c:numRef>
          </c:val>
        </c:ser>
        <c:dLbls>
          <c:showCatName val="1"/>
          <c:showPercent val="1"/>
        </c:dLbls>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barChart>
        <c:barDir val="bar"/>
        <c:grouping val="stacked"/>
        <c:ser>
          <c:idx val="0"/>
          <c:order val="0"/>
          <c:tx>
            <c:strRef>
              <c:f>'Rent&amp;Table'!$B$29</c:f>
              <c:strCache>
                <c:ptCount val="1"/>
                <c:pt idx="0">
                  <c:v>Rent</c:v>
                </c:pt>
              </c:strCache>
            </c:strRef>
          </c:tx>
          <c:cat>
            <c:strRef>
              <c:f>'Rent&amp;Table'!$A$30:$A$31</c:f>
              <c:strCache>
                <c:ptCount val="2"/>
                <c:pt idx="0">
                  <c:v>Facility Expenses</c:v>
                </c:pt>
                <c:pt idx="1">
                  <c:v>Facility Revenues</c:v>
                </c:pt>
              </c:strCache>
            </c:strRef>
          </c:cat>
          <c:val>
            <c:numRef>
              <c:f>'Rent&amp;Table'!$B$30:$B$31</c:f>
              <c:numCache>
                <c:formatCode>"$"#,##0</c:formatCode>
                <c:ptCount val="2"/>
                <c:pt idx="0">
                  <c:v>64034</c:v>
                </c:pt>
                <c:pt idx="1">
                  <c:v>50959</c:v>
                </c:pt>
              </c:numCache>
            </c:numRef>
          </c:val>
        </c:ser>
        <c:ser>
          <c:idx val="1"/>
          <c:order val="1"/>
          <c:tx>
            <c:strRef>
              <c:f>'Rent&amp;Table'!$C$29</c:f>
              <c:strCache>
                <c:ptCount val="1"/>
                <c:pt idx="0">
                  <c:v>Operating</c:v>
                </c:pt>
              </c:strCache>
            </c:strRef>
          </c:tx>
          <c:cat>
            <c:strRef>
              <c:f>'Rent&amp;Table'!$A$30:$A$31</c:f>
              <c:strCache>
                <c:ptCount val="2"/>
                <c:pt idx="0">
                  <c:v>Facility Expenses</c:v>
                </c:pt>
                <c:pt idx="1">
                  <c:v>Facility Revenues</c:v>
                </c:pt>
              </c:strCache>
            </c:strRef>
          </c:cat>
          <c:val>
            <c:numRef>
              <c:f>'Rent&amp;Table'!$C$30:$C$31</c:f>
              <c:numCache>
                <c:formatCode>"$"#,##0</c:formatCode>
                <c:ptCount val="2"/>
                <c:pt idx="0">
                  <c:v>10863</c:v>
                </c:pt>
                <c:pt idx="1">
                  <c:v>35044</c:v>
                </c:pt>
              </c:numCache>
            </c:numRef>
          </c:val>
        </c:ser>
        <c:ser>
          <c:idx val="2"/>
          <c:order val="2"/>
          <c:tx>
            <c:strRef>
              <c:f>'Rent&amp;Table'!$D$29</c:f>
              <c:strCache>
                <c:ptCount val="1"/>
                <c:pt idx="0">
                  <c:v>Capital</c:v>
                </c:pt>
              </c:strCache>
            </c:strRef>
          </c:tx>
          <c:cat>
            <c:strRef>
              <c:f>'Rent&amp;Table'!$A$30:$A$31</c:f>
              <c:strCache>
                <c:ptCount val="2"/>
                <c:pt idx="0">
                  <c:v>Facility Expenses</c:v>
                </c:pt>
                <c:pt idx="1">
                  <c:v>Facility Revenues</c:v>
                </c:pt>
              </c:strCache>
            </c:strRef>
          </c:cat>
          <c:val>
            <c:numRef>
              <c:f>'Rent&amp;Table'!$D$30:$D$31</c:f>
              <c:numCache>
                <c:formatCode>"$"#,##0</c:formatCode>
                <c:ptCount val="2"/>
                <c:pt idx="0">
                  <c:v>8012</c:v>
                </c:pt>
                <c:pt idx="1">
                  <c:v>4454</c:v>
                </c:pt>
              </c:numCache>
            </c:numRef>
          </c:val>
        </c:ser>
        <c:ser>
          <c:idx val="3"/>
          <c:order val="3"/>
          <c:tx>
            <c:strRef>
              <c:f>'Rent&amp;Table'!$E$29</c:f>
              <c:strCache>
                <c:ptCount val="1"/>
                <c:pt idx="0">
                  <c:v>Sanction Fees</c:v>
                </c:pt>
              </c:strCache>
            </c:strRef>
          </c:tx>
          <c:cat>
            <c:strRef>
              <c:f>'Rent&amp;Table'!$A$30:$A$31</c:f>
              <c:strCache>
                <c:ptCount val="2"/>
                <c:pt idx="0">
                  <c:v>Facility Expenses</c:v>
                </c:pt>
                <c:pt idx="1">
                  <c:v>Facility Revenues</c:v>
                </c:pt>
              </c:strCache>
            </c:strRef>
          </c:cat>
          <c:val>
            <c:numRef>
              <c:f>'Rent&amp;Table'!$E$30:$E$31</c:f>
              <c:numCache>
                <c:formatCode>"$"#,##0</c:formatCode>
                <c:ptCount val="2"/>
                <c:pt idx="0">
                  <c:v>1520</c:v>
                </c:pt>
              </c:numCache>
            </c:numRef>
          </c:val>
        </c:ser>
        <c:ser>
          <c:idx val="4"/>
          <c:order val="4"/>
          <c:tx>
            <c:strRef>
              <c:f>'Rent&amp;Table'!$F$29</c:f>
              <c:strCache>
                <c:ptCount val="1"/>
                <c:pt idx="0">
                  <c:v>Directors</c:v>
                </c:pt>
              </c:strCache>
            </c:strRef>
          </c:tx>
          <c:cat>
            <c:strRef>
              <c:f>'Rent&amp;Table'!$A$30:$A$31</c:f>
              <c:strCache>
                <c:ptCount val="2"/>
                <c:pt idx="0">
                  <c:v>Facility Expenses</c:v>
                </c:pt>
                <c:pt idx="1">
                  <c:v>Facility Revenues</c:v>
                </c:pt>
              </c:strCache>
            </c:strRef>
          </c:cat>
          <c:val>
            <c:numRef>
              <c:f>'Rent&amp;Table'!$F$30:$F$31</c:f>
              <c:numCache>
                <c:formatCode>"$"#,##0</c:formatCode>
                <c:ptCount val="2"/>
                <c:pt idx="0">
                  <c:v>9728</c:v>
                </c:pt>
              </c:numCache>
            </c:numRef>
          </c:val>
        </c:ser>
        <c:ser>
          <c:idx val="5"/>
          <c:order val="5"/>
          <c:tx>
            <c:strRef>
              <c:f>'Rent&amp;Table'!$G$29</c:f>
              <c:strCache>
                <c:ptCount val="1"/>
                <c:pt idx="0">
                  <c:v>Rent Sept/16</c:v>
                </c:pt>
              </c:strCache>
            </c:strRef>
          </c:tx>
          <c:val>
            <c:numRef>
              <c:f>'Rent&amp;Table'!$G$30</c:f>
              <c:numCache>
                <c:formatCode>"$"#,##0</c:formatCode>
                <c:ptCount val="1"/>
                <c:pt idx="0">
                  <c:v>3444</c:v>
                </c:pt>
              </c:numCache>
            </c:numRef>
          </c:val>
        </c:ser>
        <c:ser>
          <c:idx val="6"/>
          <c:order val="6"/>
          <c:tx>
            <c:strRef>
              <c:f>'Rent&amp;Table'!$H$29</c:f>
              <c:strCache>
                <c:ptCount val="1"/>
                <c:pt idx="0">
                  <c:v>Rent Sept/17</c:v>
                </c:pt>
              </c:strCache>
            </c:strRef>
          </c:tx>
          <c:val>
            <c:numRef>
              <c:f>'Rent&amp;Table'!$H$30</c:f>
              <c:numCache>
                <c:formatCode>"$"#,##0</c:formatCode>
                <c:ptCount val="1"/>
                <c:pt idx="0">
                  <c:v>4352</c:v>
                </c:pt>
              </c:numCache>
            </c:numRef>
          </c:val>
        </c:ser>
        <c:ser>
          <c:idx val="7"/>
          <c:order val="7"/>
          <c:tx>
            <c:strRef>
              <c:f>'Rent&amp;Table'!$I$29</c:f>
              <c:strCache>
                <c:ptCount val="1"/>
                <c:pt idx="0">
                  <c:v>Rent Sept/20</c:v>
                </c:pt>
              </c:strCache>
            </c:strRef>
          </c:tx>
          <c:val>
            <c:numRef>
              <c:f>'Rent&amp;Table'!$I$30</c:f>
              <c:numCache>
                <c:formatCode>"$"#,##0</c:formatCode>
                <c:ptCount val="1"/>
                <c:pt idx="0">
                  <c:v>3784</c:v>
                </c:pt>
              </c:numCache>
            </c:numRef>
          </c:val>
        </c:ser>
        <c:gapWidth val="95"/>
        <c:overlap val="100"/>
        <c:axId val="116404608"/>
        <c:axId val="116406528"/>
      </c:barChart>
      <c:catAx>
        <c:axId val="116404608"/>
        <c:scaling>
          <c:orientation val="minMax"/>
        </c:scaling>
        <c:axPos val="l"/>
        <c:majorTickMark val="none"/>
        <c:tickLblPos val="nextTo"/>
        <c:crossAx val="116406528"/>
        <c:crosses val="autoZero"/>
        <c:auto val="1"/>
        <c:lblAlgn val="ctr"/>
        <c:lblOffset val="100"/>
      </c:catAx>
      <c:valAx>
        <c:axId val="116406528"/>
        <c:scaling>
          <c:orientation val="minMax"/>
        </c:scaling>
        <c:axPos val="b"/>
        <c:majorGridlines/>
        <c:numFmt formatCode="&quot;$&quot;#,##0" sourceLinked="1"/>
        <c:majorTickMark val="none"/>
        <c:tickLblPos val="nextTo"/>
        <c:crossAx val="116404608"/>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676"/>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676"/>
          </a:xfrm>
          <a:prstGeom prst="rect">
            <a:avLst/>
          </a:prstGeom>
        </p:spPr>
        <p:txBody>
          <a:bodyPr vert="horz" lIns="91440" tIns="45720" rIns="91440" bIns="45720" rtlCol="0"/>
          <a:lstStyle>
            <a:lvl1pPr algn="r">
              <a:defRPr sz="1200"/>
            </a:lvl1pPr>
          </a:lstStyle>
          <a:p>
            <a:fld id="{B885F899-C8E9-469E-8413-65EF83FFAFEB}" type="datetimeFigureOut">
              <a:rPr lang="en-CA" smtClean="0"/>
              <a:pPr/>
              <a:t>2016-05-07</a:t>
            </a:fld>
            <a:endParaRPr lang="en-CA"/>
          </a:p>
        </p:txBody>
      </p:sp>
      <p:sp>
        <p:nvSpPr>
          <p:cNvPr id="4" name="Footer Placeholder 3"/>
          <p:cNvSpPr>
            <a:spLocks noGrp="1"/>
          </p:cNvSpPr>
          <p:nvPr>
            <p:ph type="ftr" sz="quarter" idx="2"/>
          </p:nvPr>
        </p:nvSpPr>
        <p:spPr>
          <a:xfrm>
            <a:off x="0" y="8694260"/>
            <a:ext cx="2971800" cy="457676"/>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94260"/>
            <a:ext cx="2971800" cy="457676"/>
          </a:xfrm>
          <a:prstGeom prst="rect">
            <a:avLst/>
          </a:prstGeom>
        </p:spPr>
        <p:txBody>
          <a:bodyPr vert="horz" lIns="91440" tIns="45720" rIns="91440" bIns="45720" rtlCol="0" anchor="b"/>
          <a:lstStyle>
            <a:lvl1pPr algn="r">
              <a:defRPr sz="1200"/>
            </a:lvl1pPr>
          </a:lstStyle>
          <a:p>
            <a:fld id="{82CFBC50-4752-4381-BEB5-CF362868B1B1}"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6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676"/>
          </a:xfrm>
          <a:prstGeom prst="rect">
            <a:avLst/>
          </a:prstGeom>
        </p:spPr>
        <p:txBody>
          <a:bodyPr vert="horz" lIns="91440" tIns="45720" rIns="91440" bIns="45720" rtlCol="0"/>
          <a:lstStyle>
            <a:lvl1pPr algn="r">
              <a:defRPr sz="1200"/>
            </a:lvl1pPr>
          </a:lstStyle>
          <a:p>
            <a:fld id="{B2B660BF-B62A-48C8-AB78-5A9002E216EE}" type="datetimeFigureOut">
              <a:rPr lang="en-US" smtClean="0"/>
              <a:pPr/>
              <a:t>5/7/2016</a:t>
            </a:fld>
            <a:endParaRPr lang="en-US"/>
          </a:p>
        </p:txBody>
      </p:sp>
      <p:sp>
        <p:nvSpPr>
          <p:cNvPr id="4" name="Slide Image Placeholder 3"/>
          <p:cNvSpPr>
            <a:spLocks noGrp="1" noRot="1" noChangeAspect="1"/>
          </p:cNvSpPr>
          <p:nvPr>
            <p:ph type="sldImg" idx="2"/>
          </p:nvPr>
        </p:nvSpPr>
        <p:spPr>
          <a:xfrm>
            <a:off x="1139825" y="685800"/>
            <a:ext cx="4578350" cy="34337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7925"/>
            <a:ext cx="5486400" cy="411908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94260"/>
            <a:ext cx="2971800" cy="45767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94260"/>
            <a:ext cx="2971800" cy="457676"/>
          </a:xfrm>
          <a:prstGeom prst="rect">
            <a:avLst/>
          </a:prstGeom>
        </p:spPr>
        <p:txBody>
          <a:bodyPr vert="horz" lIns="91440" tIns="45720" rIns="91440" bIns="45720" rtlCol="0" anchor="b"/>
          <a:lstStyle>
            <a:lvl1pPr algn="r">
              <a:defRPr sz="1200"/>
            </a:lvl1pPr>
          </a:lstStyle>
          <a:p>
            <a:fld id="{6D8521F3-B046-469D-A74A-9CCEE9FB6CE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D8521F3-B046-469D-A74A-9CCEE9FB6CE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unit generates 24% of the tables, however it is paying 41% of the facility expenses</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CAN WE AFFORD A CENTRAL FACILITY?</a:t>
            </a:r>
            <a:endParaRPr lang="en-CA" sz="105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Current situation</a:t>
            </a:r>
            <a:endParaRPr lang="en-CA" sz="1200" kern="1200" dirty="0" smtClean="0">
              <a:solidFill>
                <a:schemeClr val="tx1"/>
              </a:solidFill>
              <a:latin typeface="+mn-lt"/>
              <a:ea typeface="+mn-ea"/>
              <a:cs typeface="+mn-cs"/>
            </a:endParaRPr>
          </a:p>
          <a:p>
            <a:pPr lvl="1"/>
            <a:r>
              <a:rPr lang="en-US" sz="1200" kern="1200" dirty="0" smtClean="0">
                <a:solidFill>
                  <a:schemeClr val="tx1"/>
                </a:solidFill>
                <a:latin typeface="+mn-lt"/>
                <a:ea typeface="+mn-ea"/>
                <a:cs typeface="+mn-cs"/>
              </a:rPr>
              <a:t>Our revenues are not enough to pay all our costs if the situation remains as it was in 2015</a:t>
            </a:r>
            <a:endParaRPr lang="en-CA"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Capital requirements have not ended if we want a great facility.  Possible sources of funding are negotiating some incentives with the landlord, using what we can from the grant, and using some of the funds from the card fee increase.</a:t>
            </a:r>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a:r>
              <a:rPr lang="en-US" dirty="0" smtClean="0"/>
              <a:t>With the card fee increase that we levied in February, we are now positioned to be able to afford this arrangement or other similar arrangement for the next 5 years if the table counts remain stable.</a:t>
            </a:r>
            <a:endParaRPr lang="en-CA" dirty="0" smtClean="0"/>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BUILDING OPTIONS</a:t>
            </a:r>
            <a:endParaRPr lang="en-CA" sz="105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Current rental rate is very reasonable for Fort Garry area</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Parking is very difficult – need to find a mall environment or location with a lot of land</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Space exists in other areas of the city at reduced rents (i.e., </a:t>
            </a:r>
            <a:r>
              <a:rPr lang="en-US" sz="1200" kern="1200" dirty="0" err="1" smtClean="0">
                <a:solidFill>
                  <a:schemeClr val="tx1"/>
                </a:solidFill>
                <a:latin typeface="+mn-lt"/>
                <a:ea typeface="+mn-ea"/>
                <a:cs typeface="+mn-cs"/>
              </a:rPr>
              <a:t>Nairn</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McPhillips</a:t>
            </a:r>
            <a:r>
              <a:rPr lang="en-US" sz="1200" kern="1200" dirty="0" smtClean="0">
                <a:solidFill>
                  <a:schemeClr val="tx1"/>
                </a:solidFill>
                <a:latin typeface="+mn-lt"/>
                <a:ea typeface="+mn-ea"/>
                <a:cs typeface="+mn-cs"/>
              </a:rPr>
              <a:t>)</a:t>
            </a:r>
            <a:endParaRPr lang="en-CA" sz="1200" kern="1200" dirty="0" smtClean="0">
              <a:solidFill>
                <a:schemeClr val="tx1"/>
              </a:solidFill>
              <a:latin typeface="+mn-lt"/>
              <a:ea typeface="+mn-ea"/>
              <a:cs typeface="+mn-cs"/>
            </a:endParaRPr>
          </a:p>
          <a:p>
            <a:pPr lvl="1"/>
            <a:r>
              <a:rPr lang="en-US" sz="1200" kern="1200" dirty="0" smtClean="0">
                <a:solidFill>
                  <a:schemeClr val="tx1"/>
                </a:solidFill>
                <a:latin typeface="+mn-lt"/>
                <a:ea typeface="+mn-ea"/>
                <a:cs typeface="+mn-cs"/>
              </a:rPr>
              <a:t>Possible rental savings would be $20,000-$30,000 per year or the equivalent of $1 - $1.50 per person less in card fees (assuming the table counts stay the same)</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Future space in a government built facility (such as community club, Pembina Active Living or such organization) is long term goal</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D8521F3-B046-469D-A74A-9CCEE9FB6CE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32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First of all, I want to thank you for giving me the mandate to act as your President for the past year.  Our board has been busy and I am fortunate to have been surrounded by such an enthusiastic and engaged board.  </a:t>
            </a:r>
          </a:p>
          <a:p>
            <a:endParaRPr lang="en-CA"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In addition to the usual activities, three main topics occupied much of our time over the past year</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6D8521F3-B046-469D-A74A-9CCEE9FB6CE6}" type="slidenum">
              <a:rPr lang="en-US" smtClean="0"/>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Growing our membership</a:t>
            </a:r>
            <a:endParaRPr lang="en-CA" dirty="0" smtClean="0"/>
          </a:p>
          <a:p>
            <a:pPr lvl="1"/>
            <a:endParaRPr lang="en-US" dirty="0" smtClean="0"/>
          </a:p>
          <a:p>
            <a:pPr lvl="1"/>
            <a:r>
              <a:rPr lang="en-US" dirty="0" smtClean="0"/>
              <a:t>I am pleased to report that the introduction of the Membership/Marketing Committee has stemmed the downward trend of our membership numbers.  From a low of 391 in 2005 to a high of 445 in 2009, our latest report indicates that our current numbers are the highest they have been since 2012.  Many initiatives have been undertaken by that committee and John will tell you more about it next.</a:t>
            </a:r>
            <a:endParaRPr lang="en-CA" dirty="0" smtClean="0"/>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Exploring new sources of revenue</a:t>
            </a:r>
            <a:endParaRPr lang="en-CA" dirty="0" smtClean="0"/>
          </a:p>
          <a:p>
            <a:pPr lvl="1"/>
            <a:r>
              <a:rPr lang="en-US" dirty="0" smtClean="0"/>
              <a:t>Government funds are available to non-profit organizations.  We continued to explore this and submitted our second request to the New Horizons program for funding to assist us.  Our unit was successful in obtaining the maximum grant </a:t>
            </a:r>
            <a:r>
              <a:rPr lang="en-US" dirty="0" err="1" smtClean="0"/>
              <a:t>availble</a:t>
            </a:r>
            <a:r>
              <a:rPr lang="en-US" dirty="0" smtClean="0"/>
              <a:t> of $25,000 whose intent is to attract new people to bridge and to provide training at our facility and through outreach programs.  Some of these funds will be able to be used to improve our facility.  We have begun exploring sponsorship opportunities, however all of this is again being managed solely by volunteers.</a:t>
            </a:r>
            <a:endParaRPr lang="en-CA" dirty="0" smtClean="0"/>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Your board continued to financially support the following activities:</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Mentoring</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Paying additional card fees for special games</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Paying card fees for players representing our Unit at Canadian Bridge Championships </a:t>
            </a:r>
            <a:endParaRPr lang="en-CA" sz="1200" kern="1200" dirty="0" smtClean="0">
              <a:solidFill>
                <a:schemeClr val="tx1"/>
              </a:solidFill>
              <a:latin typeface="+mn-lt"/>
              <a:ea typeface="+mn-ea"/>
              <a:cs typeface="+mn-cs"/>
            </a:endParaRPr>
          </a:p>
          <a:p>
            <a:pPr lvl="1"/>
            <a:r>
              <a:rPr lang="en-US" sz="1200" kern="1200" dirty="0" smtClean="0">
                <a:solidFill>
                  <a:schemeClr val="tx1"/>
                </a:solidFill>
                <a:latin typeface="+mn-lt"/>
                <a:ea typeface="+mn-ea"/>
                <a:cs typeface="+mn-cs"/>
              </a:rPr>
              <a:t>for the first time in 20 years, the unit was unable to subsidize travel costs for the representatives at the Canadian Bridge Championships</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Facility requirements</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Ongoing operations at the facility and providing for the future</a:t>
            </a:r>
          </a:p>
          <a:p>
            <a:pPr lvl="0"/>
            <a:endParaRPr lang="en-CA" dirty="0" smtClean="0"/>
          </a:p>
          <a:p>
            <a:pPr lvl="1"/>
            <a:r>
              <a:rPr lang="en-US" dirty="0" smtClean="0"/>
              <a:t>While the facility revenue is sufficient to pay the monthly expenses, it is not sufficient to fund any capital expenses or extraordinary costs that come up.  While it had been hoped that ongoing operations would be managed by the club owners, operating the facility has placed a significant burden on volunteers and there are no funds available to alleviate this.  It became clear to the board that this would not be sustainable over the long term unless there were changes introduced to the financial model which had been put together during the Summer of 2014.  The card fee increase levied in February of this year will make a significant difference and we are pleased to report that we believe that the facility will be viable over the long term under a cooperative model between the unit and club owners.  I will be going into more detail in the facility presentation following my report.</a:t>
            </a:r>
            <a:endParaRPr lang="en-CA" dirty="0" smtClean="0"/>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Our first full year of operating the Bridge Manitoba Centre has been challenging, however your board remains committed to ensuring a central facility for bridge in Winnipeg.  There is much more that needs to be done.  Please consider if there is a role that you can take on as a volunteer.  </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Summary of Table Counts</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We are 2 months away from completing our second year of operations in the facility</a:t>
            </a:r>
            <a:endParaRPr lang="en-CA"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Table counts in the 2</a:t>
            </a:r>
            <a:r>
              <a:rPr lang="en-US" sz="1200" kern="1200" baseline="30000" dirty="0" smtClean="0">
                <a:solidFill>
                  <a:schemeClr val="tx1"/>
                </a:solidFill>
                <a:latin typeface="+mn-lt"/>
                <a:ea typeface="+mn-ea"/>
                <a:cs typeface="+mn-cs"/>
              </a:rPr>
              <a:t>nd</a:t>
            </a:r>
            <a:r>
              <a:rPr lang="en-US" sz="1200" kern="1200" dirty="0" smtClean="0">
                <a:solidFill>
                  <a:schemeClr val="tx1"/>
                </a:solidFill>
                <a:latin typeface="+mn-lt"/>
                <a:ea typeface="+mn-ea"/>
                <a:cs typeface="+mn-cs"/>
              </a:rPr>
              <a:t> year are higher than in year 1</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unit and club table counts are stable and both are showing positive trends</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6D8521F3-B046-469D-A74A-9CCEE9FB6CE6}"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06AAB6-967C-4E7A-99BC-7B3A0F8A60CD}" type="datetimeFigureOut">
              <a:rPr lang="en-US" smtClean="0"/>
              <a:pPr/>
              <a:t>5/7/2016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12A69AC-0262-4878-9C73-E2FD97F4AD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2A69AC-0262-4878-9C73-E2FD97F4AD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2A69AC-0262-4878-9C73-E2FD97F4AD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2A69AC-0262-4878-9C73-E2FD97F4AD0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2A69AC-0262-4878-9C73-E2FD97F4AD0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2A69AC-0262-4878-9C73-E2FD97F4AD0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12A69AC-0262-4878-9C73-E2FD97F4AD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12A69AC-0262-4878-9C73-E2FD97F4AD0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06AAB6-967C-4E7A-99BC-7B3A0F8A60CD}" type="datetimeFigureOut">
              <a:rPr lang="en-US" smtClean="0"/>
              <a:pPr/>
              <a:t>5/7/2016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12A69AC-0262-4878-9C73-E2FD97F4AD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06AAB6-967C-4E7A-99BC-7B3A0F8A60CD}" type="datetimeFigureOut">
              <a:rPr lang="en-US" smtClean="0"/>
              <a:pPr/>
              <a:t>5/7/2016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12A69AC-0262-4878-9C73-E2FD97F4AD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06AAB6-967C-4E7A-99BC-7B3A0F8A60CD}" type="datetimeFigureOut">
              <a:rPr lang="en-US" smtClean="0"/>
              <a:pPr/>
              <a:t>5/7/2016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12A69AC-0262-4878-9C73-E2FD97F4AD0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06AAB6-967C-4E7A-99BC-7B3A0F8A60CD}" type="datetimeFigureOut">
              <a:rPr lang="en-US" smtClean="0"/>
              <a:pPr/>
              <a:t>5/7/2016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12A69AC-0262-4878-9C73-E2FD97F4AD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3400"/>
            <a:ext cx="8686800" cy="1295399"/>
          </a:xfrm>
        </p:spPr>
        <p:txBody>
          <a:bodyPr>
            <a:normAutofit fontScale="90000"/>
          </a:bodyPr>
          <a:lstStyle/>
          <a:p>
            <a:pPr algn="ctr"/>
            <a:r>
              <a:rPr lang="en-US" dirty="0" smtClean="0"/>
              <a:t>ANNUAL GENERAL </a:t>
            </a:r>
            <a:br>
              <a:rPr lang="en-US" dirty="0" smtClean="0"/>
            </a:br>
            <a:r>
              <a:rPr lang="en-US" dirty="0" smtClean="0"/>
              <a:t>MEETING</a:t>
            </a:r>
            <a:endParaRPr lang="en-US" dirty="0"/>
          </a:p>
        </p:txBody>
      </p:sp>
      <p:sp>
        <p:nvSpPr>
          <p:cNvPr id="4" name="Subtitle 3"/>
          <p:cNvSpPr>
            <a:spLocks noGrp="1"/>
          </p:cNvSpPr>
          <p:nvPr>
            <p:ph type="subTitle" idx="1"/>
          </p:nvPr>
        </p:nvSpPr>
        <p:spPr>
          <a:xfrm>
            <a:off x="3200400" y="1828800"/>
            <a:ext cx="2514600" cy="609600"/>
          </a:xfrm>
        </p:spPr>
        <p:txBody>
          <a:bodyPr/>
          <a:lstStyle/>
          <a:p>
            <a:pPr algn="ctr"/>
            <a:r>
              <a:rPr lang="en-US" dirty="0" smtClean="0"/>
              <a:t>May 7, 2016</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Unit &amp; Club Cumulative Table Counts</a:t>
            </a:r>
            <a:endParaRPr lang="en-US" dirty="0"/>
          </a:p>
        </p:txBody>
      </p:sp>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5609844" cy="1219200"/>
          </a:xfrm>
        </p:spPr>
        <p:txBody>
          <a:bodyPr>
            <a:normAutofit/>
          </a:bodyPr>
          <a:lstStyle/>
          <a:p>
            <a:pPr algn="ctr"/>
            <a:r>
              <a:rPr lang="en-US" dirty="0" smtClean="0"/>
              <a:t>2015 Unit/Club %</a:t>
            </a:r>
            <a:endParaRPr lang="en-US" dirty="0"/>
          </a:p>
        </p:txBody>
      </p:sp>
      <p:sp>
        <p:nvSpPr>
          <p:cNvPr id="3" name="Text Placeholder 2"/>
          <p:cNvSpPr>
            <a:spLocks noGrp="1"/>
          </p:cNvSpPr>
          <p:nvPr>
            <p:ph type="body" idx="1"/>
          </p:nvPr>
        </p:nvSpPr>
        <p:spPr>
          <a:xfrm>
            <a:off x="457200" y="1447800"/>
            <a:ext cx="4040188" cy="762000"/>
          </a:xfrm>
        </p:spPr>
        <p:txBody>
          <a:bodyPr>
            <a:normAutofit fontScale="92500" lnSpcReduction="10000"/>
          </a:bodyPr>
          <a:lstStyle/>
          <a:p>
            <a:pPr algn="ctr"/>
            <a:r>
              <a:rPr lang="en-US" dirty="0" smtClean="0"/>
              <a:t>Proportion of Facility </a:t>
            </a:r>
          </a:p>
          <a:p>
            <a:pPr algn="ctr"/>
            <a:r>
              <a:rPr lang="en-US" dirty="0" smtClean="0"/>
              <a:t>Expenses Paid</a:t>
            </a:r>
            <a:endParaRPr lang="en-US" dirty="0"/>
          </a:p>
        </p:txBody>
      </p:sp>
      <p:sp>
        <p:nvSpPr>
          <p:cNvPr id="5" name="Text Placeholder 4"/>
          <p:cNvSpPr>
            <a:spLocks noGrp="1"/>
          </p:cNvSpPr>
          <p:nvPr>
            <p:ph type="body" sz="half" idx="3"/>
          </p:nvPr>
        </p:nvSpPr>
        <p:spPr>
          <a:xfrm>
            <a:off x="4724400" y="1981200"/>
            <a:ext cx="3962400" cy="762000"/>
          </a:xfrm>
        </p:spPr>
        <p:txBody>
          <a:bodyPr>
            <a:normAutofit fontScale="92500" lnSpcReduction="10000"/>
          </a:bodyPr>
          <a:lstStyle/>
          <a:p>
            <a:pPr algn="ctr"/>
            <a:r>
              <a:rPr lang="en-US" dirty="0" smtClean="0"/>
              <a:t>Proportion of Tables</a:t>
            </a:r>
          </a:p>
          <a:p>
            <a:pPr algn="ctr"/>
            <a:r>
              <a:rPr lang="en-US" dirty="0" smtClean="0"/>
              <a:t> Generated</a:t>
            </a:r>
            <a:endParaRPr lang="en-US" dirty="0"/>
          </a:p>
        </p:txBody>
      </p:sp>
      <p:graphicFrame>
        <p:nvGraphicFramePr>
          <p:cNvPr id="7" name="Content Placeholder 6"/>
          <p:cNvGraphicFramePr>
            <a:graphicFrameLocks noGrp="1"/>
          </p:cNvGraphicFramePr>
          <p:nvPr>
            <p:ph sz="quarter" idx="2"/>
          </p:nvPr>
        </p:nvGraphicFramePr>
        <p:xfrm>
          <a:off x="-2286000" y="1371600"/>
          <a:ext cx="8610600" cy="4495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876800" y="2906712"/>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12"/>
          <p:cNvGraphicFramePr>
            <a:graphicFrameLocks noGrp="1"/>
          </p:cNvGraphicFramePr>
          <p:nvPr>
            <p:ph idx="1"/>
          </p:nvPr>
        </p:nvGraphicFramePr>
        <p:xfrm>
          <a:off x="457200" y="1481138"/>
          <a:ext cx="8229600" cy="21764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smtClean="0"/>
              <a:t>2015 Facility Revenues &amp; Expenses</a:t>
            </a:r>
            <a:endParaRPr lang="en-US" dirty="0"/>
          </a:p>
        </p:txBody>
      </p:sp>
      <p:sp>
        <p:nvSpPr>
          <p:cNvPr id="7" name="Right Brace 6"/>
          <p:cNvSpPr/>
          <p:nvPr/>
        </p:nvSpPr>
        <p:spPr>
          <a:xfrm rot="16200000">
            <a:off x="7048500" y="2171700"/>
            <a:ext cx="228600" cy="609600"/>
          </a:xfrm>
          <a:prstGeom prst="rightBrace">
            <a:avLst>
              <a:gd name="adj1" fmla="val 8333"/>
              <a:gd name="adj2" fmla="val 5251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6705600" y="1600200"/>
            <a:ext cx="1219200" cy="769441"/>
          </a:xfrm>
          <a:prstGeom prst="rect">
            <a:avLst/>
          </a:prstGeom>
          <a:noFill/>
        </p:spPr>
        <p:txBody>
          <a:bodyPr wrap="square" rtlCol="0">
            <a:spAutoFit/>
          </a:bodyPr>
          <a:lstStyle/>
          <a:p>
            <a:pPr algn="ctr"/>
            <a:r>
              <a:rPr lang="en-US" sz="1100" b="1" dirty="0" smtClean="0"/>
              <a:t>Future Rent Increases</a:t>
            </a:r>
          </a:p>
          <a:p>
            <a:pPr algn="ctr"/>
            <a:r>
              <a:rPr lang="en-US" sz="1100" b="1" dirty="0" smtClean="0"/>
              <a:t>Up to Sept 2023</a:t>
            </a:r>
            <a:endParaRPr lang="en-US" sz="1100" b="1" dirty="0"/>
          </a:p>
        </p:txBody>
      </p:sp>
      <p:graphicFrame>
        <p:nvGraphicFramePr>
          <p:cNvPr id="14" name="Table 13"/>
          <p:cNvGraphicFramePr>
            <a:graphicFrameLocks noGrp="1"/>
          </p:cNvGraphicFramePr>
          <p:nvPr/>
        </p:nvGraphicFramePr>
        <p:xfrm>
          <a:off x="1066800" y="3810000"/>
          <a:ext cx="2514600" cy="2286003"/>
        </p:xfrm>
        <a:graphic>
          <a:graphicData uri="http://schemas.openxmlformats.org/drawingml/2006/table">
            <a:tbl>
              <a:tblPr/>
              <a:tblGrid>
                <a:gridCol w="1511067"/>
                <a:gridCol w="1003533"/>
              </a:tblGrid>
              <a:tr h="238836">
                <a:tc gridSpan="2">
                  <a:txBody>
                    <a:bodyPr/>
                    <a:lstStyle/>
                    <a:p>
                      <a:pPr algn="ctr" fontAlgn="b"/>
                      <a:r>
                        <a:rPr lang="en-US" sz="1200" b="1" i="0" u="none" strike="noStrike" dirty="0">
                          <a:solidFill>
                            <a:srgbClr val="000000"/>
                          </a:solidFill>
                          <a:latin typeface="Calibri"/>
                        </a:rPr>
                        <a:t>FACILITY EXPENSES</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r>
              <a:tr h="227463">
                <a:tc>
                  <a:txBody>
                    <a:bodyPr/>
                    <a:lstStyle/>
                    <a:p>
                      <a:pPr algn="l" fontAlgn="b"/>
                      <a:r>
                        <a:rPr lang="en-US" sz="1100" b="0" i="0" u="none" strike="noStrike" dirty="0">
                          <a:solidFill>
                            <a:srgbClr val="000000"/>
                          </a:solidFill>
                          <a:latin typeface="Calibri"/>
                        </a:rPr>
                        <a:t>Rent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a:t>
                      </a:r>
                      <a:r>
                        <a:rPr lang="en-US" sz="1100" b="0" i="0" u="none" strike="noStrike" dirty="0" smtClean="0">
                          <a:solidFill>
                            <a:srgbClr val="000000"/>
                          </a:solidFill>
                          <a:latin typeface="Calibri"/>
                        </a:rPr>
                        <a:t>64,034</a:t>
                      </a:r>
                      <a:endParaRPr lang="en-US"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l" fontAlgn="b"/>
                      <a:r>
                        <a:rPr lang="en-US" sz="1100" b="0" i="0" u="none" strike="noStrike" dirty="0">
                          <a:solidFill>
                            <a:srgbClr val="000000"/>
                          </a:solidFill>
                          <a:latin typeface="Calibri"/>
                        </a:rPr>
                        <a:t>Operating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$10,863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l" fontAlgn="b"/>
                      <a:r>
                        <a:rPr lang="en-US" sz="1100" b="0" i="0" u="none" strike="noStrike" dirty="0">
                          <a:solidFill>
                            <a:srgbClr val="000000"/>
                          </a:solidFill>
                          <a:latin typeface="Calibri"/>
                        </a:rPr>
                        <a:t>Capital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l" fontAlgn="b"/>
                      <a:r>
                        <a:rPr lang="en-US" sz="1100" b="0" i="0" u="none" strike="noStrike" dirty="0">
                          <a:solidFill>
                            <a:srgbClr val="000000"/>
                          </a:solidFill>
                          <a:latin typeface="Calibri"/>
                        </a:rPr>
                        <a:t>Sanction Fees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l" fontAlgn="b"/>
                      <a:r>
                        <a:rPr lang="en-US" sz="1100" b="0" i="0" u="none" strike="noStrike" dirty="0">
                          <a:solidFill>
                            <a:srgbClr val="000000"/>
                          </a:solidFill>
                          <a:latin typeface="Calibri"/>
                        </a:rPr>
                        <a:t>Directors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$9,728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l" fontAlgn="b"/>
                      <a:r>
                        <a:rPr lang="en-US" sz="1100" b="0" i="0" u="none" strike="noStrike" dirty="0">
                          <a:solidFill>
                            <a:srgbClr val="000000"/>
                          </a:solidFill>
                          <a:latin typeface="Calibri"/>
                        </a:rPr>
                        <a:t>Rent + Sept 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l" fontAlgn="b"/>
                      <a:r>
                        <a:rPr lang="en-US" sz="1100" b="0" i="0" u="none" strike="noStrike" dirty="0">
                          <a:solidFill>
                            <a:srgbClr val="000000"/>
                          </a:solidFill>
                          <a:latin typeface="Calibri"/>
                        </a:rPr>
                        <a:t>Rent + Sept 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l" fontAlgn="b"/>
                      <a:r>
                        <a:rPr lang="en-US" sz="1100" b="0" i="0" u="none" strike="noStrike" dirty="0">
                          <a:solidFill>
                            <a:srgbClr val="000000"/>
                          </a:solidFill>
                          <a:latin typeface="Calibri"/>
                        </a:rPr>
                        <a:t>Rent + Sept 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$3,784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63">
                <a:tc>
                  <a:txBody>
                    <a:bodyPr/>
                    <a:lstStyle/>
                    <a:p>
                      <a:pPr algn="r" fontAlgn="b"/>
                      <a:r>
                        <a:rPr lang="en-US" sz="1100" b="1" i="0" u="none" strike="noStrike">
                          <a:solidFill>
                            <a:srgbClr val="000000"/>
                          </a:solidFill>
                          <a:latin typeface="Calibri"/>
                        </a:rPr>
                        <a:t>TOTAL</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1" i="0" u="none" strike="noStrike" dirty="0">
                          <a:solidFill>
                            <a:srgbClr val="000000"/>
                          </a:solidFill>
                          <a:latin typeface="Calibri"/>
                        </a:rPr>
                        <a:t>$</a:t>
                      </a:r>
                      <a:r>
                        <a:rPr lang="en-US" sz="1100" b="1" i="0" u="none" strike="noStrike" dirty="0" smtClean="0">
                          <a:solidFill>
                            <a:srgbClr val="000000"/>
                          </a:solidFill>
                          <a:latin typeface="Calibri"/>
                        </a:rPr>
                        <a:t>105,737</a:t>
                      </a:r>
                      <a:endParaRPr lang="en-US" sz="1100" b="1"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5" name="TextBox 14"/>
          <p:cNvSpPr txBox="1"/>
          <p:nvPr/>
        </p:nvSpPr>
        <p:spPr>
          <a:xfrm>
            <a:off x="4876800" y="4038600"/>
            <a:ext cx="2743200" cy="369332"/>
          </a:xfrm>
          <a:prstGeom prst="rect">
            <a:avLst/>
          </a:prstGeom>
          <a:noFill/>
        </p:spPr>
        <p:txBody>
          <a:bodyPr wrap="square" rtlCol="0">
            <a:spAutoFit/>
          </a:bodyPr>
          <a:lstStyle/>
          <a:p>
            <a:endParaRPr lang="en-US" dirty="0"/>
          </a:p>
        </p:txBody>
      </p:sp>
      <p:graphicFrame>
        <p:nvGraphicFramePr>
          <p:cNvPr id="18" name="Table 17"/>
          <p:cNvGraphicFramePr>
            <a:graphicFrameLocks noGrp="1"/>
          </p:cNvGraphicFramePr>
          <p:nvPr/>
        </p:nvGraphicFramePr>
        <p:xfrm>
          <a:off x="5105400" y="3886197"/>
          <a:ext cx="2362200" cy="1952628"/>
        </p:xfrm>
        <a:graphic>
          <a:graphicData uri="http://schemas.openxmlformats.org/drawingml/2006/table">
            <a:tbl>
              <a:tblPr/>
              <a:tblGrid>
                <a:gridCol w="1419487"/>
                <a:gridCol w="942713"/>
              </a:tblGrid>
              <a:tr h="226548">
                <a:tc gridSpan="2">
                  <a:txBody>
                    <a:bodyPr/>
                    <a:lstStyle/>
                    <a:p>
                      <a:pPr algn="ctr" fontAlgn="b"/>
                      <a:r>
                        <a:rPr lang="en-US" sz="1200" b="1" i="0" u="none" strike="noStrike" dirty="0">
                          <a:solidFill>
                            <a:srgbClr val="000000"/>
                          </a:solidFill>
                          <a:latin typeface="Calibri"/>
                        </a:rPr>
                        <a:t>FACILITY REVENUES</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r>
              <a:tr h="215760">
                <a:tc>
                  <a:txBody>
                    <a:bodyPr/>
                    <a:lstStyle/>
                    <a:p>
                      <a:pPr algn="l" fontAlgn="b"/>
                      <a:r>
                        <a:rPr lang="en-US" sz="1100" b="0" i="0" u="none" strike="noStrike">
                          <a:solidFill>
                            <a:srgbClr val="000000"/>
                          </a:solidFill>
                          <a:latin typeface="Calibri"/>
                        </a:rPr>
                        <a:t>Club Rent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$50,959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60">
                <a:tc>
                  <a:txBody>
                    <a:bodyPr/>
                    <a:lstStyle/>
                    <a:p>
                      <a:pPr algn="l" fontAlgn="b"/>
                      <a:r>
                        <a:rPr lang="en-US" sz="1100" b="0" i="0" u="none" strike="noStrike">
                          <a:solidFill>
                            <a:srgbClr val="000000"/>
                          </a:solidFill>
                          <a:latin typeface="Calibri"/>
                        </a:rPr>
                        <a:t>Unit Card Fees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a:t>
                      </a:r>
                      <a:r>
                        <a:rPr lang="en-US" sz="1100" b="0" i="0" u="none" strike="noStrike" dirty="0" smtClean="0">
                          <a:solidFill>
                            <a:srgbClr val="000000"/>
                          </a:solidFill>
                          <a:latin typeface="Calibri"/>
                        </a:rPr>
                        <a:t>35,044</a:t>
                      </a:r>
                      <a:endParaRPr lang="en-US"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60">
                <a:tc>
                  <a:txBody>
                    <a:bodyPr/>
                    <a:lstStyle/>
                    <a:p>
                      <a:pPr algn="l" fontAlgn="b"/>
                      <a:r>
                        <a:rPr lang="en-US" sz="1100" b="0" i="0" u="none" strike="noStrike">
                          <a:solidFill>
                            <a:srgbClr val="000000"/>
                          </a:solidFill>
                          <a:latin typeface="Calibri"/>
                        </a:rPr>
                        <a:t>Lessons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$4,454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60">
                <a:tc>
                  <a:txBody>
                    <a:bodyPr/>
                    <a:lstStyle/>
                    <a:p>
                      <a:pPr algn="r" fontAlgn="b"/>
                      <a:r>
                        <a:rPr lang="en-US" sz="1100" b="1" i="0" u="none" strike="noStrike">
                          <a:solidFill>
                            <a:srgbClr val="000000"/>
                          </a:solidFill>
                          <a:latin typeface="Calibri"/>
                        </a:rPr>
                        <a:t>2015 TOTAL</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1" i="0" u="none" strike="noStrike" dirty="0">
                          <a:solidFill>
                            <a:srgbClr val="000000"/>
                          </a:solidFill>
                          <a:latin typeface="Calibri"/>
                        </a:rPr>
                        <a:t>$</a:t>
                      </a:r>
                      <a:r>
                        <a:rPr lang="en-US" sz="1100" b="1" i="0" u="none" strike="noStrike" dirty="0" smtClean="0">
                          <a:solidFill>
                            <a:srgbClr val="000000"/>
                          </a:solidFill>
                          <a:latin typeface="Calibri"/>
                        </a:rPr>
                        <a:t>90,456</a:t>
                      </a:r>
                      <a:endParaRPr lang="en-US" sz="1100" b="1"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215760">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215760">
                <a:tc>
                  <a:txBody>
                    <a:bodyPr/>
                    <a:lstStyle/>
                    <a:p>
                      <a:pPr algn="l" fontAlgn="b"/>
                      <a:r>
                        <a:rPr lang="en-US" sz="1100" b="0" i="0" u="none" strike="noStrike" dirty="0" smtClean="0">
                          <a:solidFill>
                            <a:srgbClr val="000000"/>
                          </a:solidFill>
                          <a:latin typeface="Calibri"/>
                        </a:rPr>
                        <a:t>Increased Card Fees</a:t>
                      </a:r>
                      <a:endParaRPr lang="en-US"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$20,310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5760">
                <a:tc>
                  <a:txBody>
                    <a:bodyPr/>
                    <a:lstStyle/>
                    <a:p>
                      <a:pPr algn="r" fontAlgn="b"/>
                      <a:r>
                        <a:rPr lang="en-US" sz="1100" b="1" i="0" u="none" strike="noStrike">
                          <a:solidFill>
                            <a:srgbClr val="000000"/>
                          </a:solidFill>
                          <a:latin typeface="Calibri"/>
                        </a:rPr>
                        <a:t>2016 ESTIMATE</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1" i="0" u="none" strike="noStrike" dirty="0">
                          <a:solidFill>
                            <a:srgbClr val="000000"/>
                          </a:solidFill>
                          <a:latin typeface="Calibri"/>
                        </a:rPr>
                        <a:t>$</a:t>
                      </a:r>
                      <a:r>
                        <a:rPr lang="en-US" sz="1100" b="1" i="0" u="none" strike="noStrike" dirty="0" smtClean="0">
                          <a:solidFill>
                            <a:srgbClr val="000000"/>
                          </a:solidFill>
                          <a:latin typeface="Calibri"/>
                        </a:rPr>
                        <a:t>110,766</a:t>
                      </a:r>
                      <a:endParaRPr lang="en-US" sz="1100" b="1"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215760">
                <a:tc>
                  <a:txBody>
                    <a:bodyPr/>
                    <a:lstStyle/>
                    <a:p>
                      <a:pPr algn="l" fontAlgn="b"/>
                      <a:endParaRPr lang="en-US"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cxnSp>
        <p:nvCxnSpPr>
          <p:cNvPr id="11" name="Straight Connector 10"/>
          <p:cNvCxnSpPr/>
          <p:nvPr/>
        </p:nvCxnSpPr>
        <p:spPr>
          <a:xfrm>
            <a:off x="6629400" y="1219200"/>
            <a:ext cx="0" cy="2667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New tables &amp; chairs</a:t>
            </a:r>
          </a:p>
          <a:p>
            <a:r>
              <a:rPr lang="en-US" dirty="0" smtClean="0"/>
              <a:t>New flooring</a:t>
            </a:r>
          </a:p>
          <a:p>
            <a:r>
              <a:rPr lang="en-US" dirty="0" smtClean="0"/>
              <a:t>Kitchen improvements</a:t>
            </a:r>
          </a:p>
          <a:p>
            <a:r>
              <a:rPr lang="en-US" dirty="0" smtClean="0"/>
              <a:t>Additional storage</a:t>
            </a:r>
          </a:p>
          <a:p>
            <a:r>
              <a:rPr lang="en-US" dirty="0" smtClean="0"/>
              <a:t>Technology equipment</a:t>
            </a:r>
          </a:p>
          <a:p>
            <a:r>
              <a:rPr lang="en-US" dirty="0" smtClean="0"/>
              <a:t>Balancing heating system</a:t>
            </a:r>
          </a:p>
          <a:p>
            <a:endParaRPr lang="en-US" dirty="0" smtClean="0"/>
          </a:p>
          <a:p>
            <a:pPr>
              <a:buNone/>
            </a:pPr>
            <a:endParaRPr lang="en-US" dirty="0"/>
          </a:p>
        </p:txBody>
      </p:sp>
      <p:sp>
        <p:nvSpPr>
          <p:cNvPr id="2" name="Title 1"/>
          <p:cNvSpPr>
            <a:spLocks noGrp="1"/>
          </p:cNvSpPr>
          <p:nvPr>
            <p:ph type="title"/>
          </p:nvPr>
        </p:nvSpPr>
        <p:spPr/>
        <p:txBody>
          <a:bodyPr/>
          <a:lstStyle/>
          <a:p>
            <a:r>
              <a:rPr lang="en-US" dirty="0" smtClean="0"/>
              <a:t>WISH LIST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Revenues in 2015 not enough to cover all costs </a:t>
            </a:r>
          </a:p>
          <a:p>
            <a:r>
              <a:rPr lang="en-US" dirty="0" smtClean="0"/>
              <a:t>Current rent is $10.50/sq. ft + $6/sq. ft. CAM</a:t>
            </a:r>
          </a:p>
          <a:p>
            <a:r>
              <a:rPr lang="en-US" dirty="0" smtClean="0"/>
              <a:t>Pay for 18 parking stalls – Using up to 50</a:t>
            </a:r>
          </a:p>
          <a:p>
            <a:r>
              <a:rPr lang="en-US" dirty="0" smtClean="0"/>
              <a:t>Existing lease ends in September 2017</a:t>
            </a:r>
          </a:p>
          <a:p>
            <a:pPr>
              <a:buNone/>
            </a:pPr>
            <a:endParaRPr lang="en-US" dirty="0"/>
          </a:p>
        </p:txBody>
      </p:sp>
      <p:sp>
        <p:nvSpPr>
          <p:cNvPr id="2" name="Title 1"/>
          <p:cNvSpPr>
            <a:spLocks noGrp="1"/>
          </p:cNvSpPr>
          <p:nvPr>
            <p:ph type="title"/>
          </p:nvPr>
        </p:nvSpPr>
        <p:spPr/>
        <p:txBody>
          <a:bodyPr/>
          <a:lstStyle/>
          <a:p>
            <a:r>
              <a:rPr lang="en-US" dirty="0" smtClean="0"/>
              <a:t>CURRENT SITUATION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Rent will be going up by $1 per sq. ft. Sept 2016</a:t>
            </a:r>
          </a:p>
          <a:p>
            <a:r>
              <a:rPr lang="en-US" dirty="0" smtClean="0"/>
              <a:t>Current landlord willing to negotiate a new 5 or 10 year lease with some incentives</a:t>
            </a:r>
          </a:p>
          <a:p>
            <a:r>
              <a:rPr lang="en-US" dirty="0" smtClean="0"/>
              <a:t>Latest proposal reflected $1 increase in September 2017 and $1 increase in September 2020 </a:t>
            </a:r>
          </a:p>
          <a:p>
            <a:r>
              <a:rPr lang="en-US" dirty="0" smtClean="0"/>
              <a:t>Needed card fee increase for long term sustainability</a:t>
            </a:r>
          </a:p>
          <a:p>
            <a:pPr>
              <a:buNone/>
            </a:pPr>
            <a:endParaRPr lang="en-US" dirty="0"/>
          </a:p>
        </p:txBody>
      </p:sp>
      <p:sp>
        <p:nvSpPr>
          <p:cNvPr id="2" name="Title 1"/>
          <p:cNvSpPr>
            <a:spLocks noGrp="1"/>
          </p:cNvSpPr>
          <p:nvPr>
            <p:ph type="title"/>
          </p:nvPr>
        </p:nvSpPr>
        <p:spPr/>
        <p:txBody>
          <a:bodyPr/>
          <a:lstStyle/>
          <a:p>
            <a:r>
              <a:rPr lang="en-US" dirty="0" smtClean="0"/>
              <a:t>FUTURE INCREASES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Current rental rate is very reasonable for Fort Garry area</a:t>
            </a:r>
          </a:p>
          <a:p>
            <a:r>
              <a:rPr lang="en-US" dirty="0" smtClean="0"/>
              <a:t>Options in Fort Garry area are limited, expensive and parking is generally insufficient</a:t>
            </a:r>
          </a:p>
          <a:p>
            <a:r>
              <a:rPr lang="en-US" dirty="0" smtClean="0"/>
              <a:t>Options on </a:t>
            </a:r>
            <a:r>
              <a:rPr lang="en-US" dirty="0" err="1" smtClean="0"/>
              <a:t>Nairn</a:t>
            </a:r>
            <a:r>
              <a:rPr lang="en-US" dirty="0" smtClean="0"/>
              <a:t>, </a:t>
            </a:r>
            <a:r>
              <a:rPr lang="en-US" dirty="0" err="1" smtClean="0"/>
              <a:t>McPhillips</a:t>
            </a:r>
            <a:r>
              <a:rPr lang="en-US" dirty="0" smtClean="0"/>
              <a:t> exist with lower rents (approx. $4-$6.00 per table less)</a:t>
            </a:r>
          </a:p>
          <a:p>
            <a:r>
              <a:rPr lang="en-US" dirty="0" smtClean="0"/>
              <a:t>Government sponsored facility is long term goal</a:t>
            </a:r>
          </a:p>
          <a:p>
            <a:pPr>
              <a:buNone/>
            </a:pPr>
            <a:endParaRPr lang="en-US" dirty="0"/>
          </a:p>
        </p:txBody>
      </p:sp>
      <p:sp>
        <p:nvSpPr>
          <p:cNvPr id="2" name="Title 1"/>
          <p:cNvSpPr>
            <a:spLocks noGrp="1"/>
          </p:cNvSpPr>
          <p:nvPr>
            <p:ph type="title"/>
          </p:nvPr>
        </p:nvSpPr>
        <p:spPr/>
        <p:txBody>
          <a:bodyPr/>
          <a:lstStyle/>
          <a:p>
            <a:r>
              <a:rPr lang="en-US" dirty="0" smtClean="0"/>
              <a:t>FACILITY OPTIONS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Operate facility in a cooperative fashion</a:t>
            </a:r>
          </a:p>
          <a:p>
            <a:r>
              <a:rPr lang="en-US" dirty="0" smtClean="0"/>
              <a:t>Respect the needs/wishes of all operators</a:t>
            </a:r>
          </a:p>
          <a:p>
            <a:r>
              <a:rPr lang="en-US" dirty="0" smtClean="0"/>
              <a:t>No special conditions for any operator</a:t>
            </a:r>
          </a:p>
          <a:p>
            <a:r>
              <a:rPr lang="en-US" dirty="0" smtClean="0"/>
              <a:t>Protect the unit in the event that a club owner does not fulfill their obligations</a:t>
            </a:r>
          </a:p>
          <a:p>
            <a:r>
              <a:rPr lang="en-US" dirty="0" smtClean="0"/>
              <a:t>Provide an exit strategy for current club owners</a:t>
            </a:r>
          </a:p>
          <a:p>
            <a:r>
              <a:rPr lang="en-US" dirty="0" smtClean="0"/>
              <a:t>Provide income for proper management of the facility that is not solely dependent on volunteers</a:t>
            </a:r>
          </a:p>
        </p:txBody>
      </p:sp>
      <p:sp>
        <p:nvSpPr>
          <p:cNvPr id="2" name="Title 1"/>
          <p:cNvSpPr>
            <a:spLocks noGrp="1"/>
          </p:cNvSpPr>
          <p:nvPr>
            <p:ph type="title"/>
          </p:nvPr>
        </p:nvSpPr>
        <p:spPr/>
        <p:txBody>
          <a:bodyPr/>
          <a:lstStyle/>
          <a:p>
            <a:r>
              <a:rPr lang="en-US" dirty="0" smtClean="0"/>
              <a:t>GOALS FOR FACILITY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848600" cy="4525963"/>
          </a:xfrm>
        </p:spPr>
        <p:txBody>
          <a:bodyPr>
            <a:normAutofit/>
          </a:bodyPr>
          <a:lstStyle/>
          <a:p>
            <a:r>
              <a:rPr lang="en-US" dirty="0" smtClean="0"/>
              <a:t>Agreements have been reached</a:t>
            </a:r>
          </a:p>
          <a:p>
            <a:pPr lvl="1"/>
            <a:r>
              <a:rPr lang="en-US" dirty="0" smtClean="0"/>
              <a:t>Tuxedo Bridge Studio</a:t>
            </a:r>
          </a:p>
          <a:p>
            <a:pPr lvl="1"/>
            <a:r>
              <a:rPr lang="en-US" dirty="0" smtClean="0"/>
              <a:t>Lorraine’s Bridge Club</a:t>
            </a:r>
          </a:p>
          <a:p>
            <a:pPr lvl="1"/>
            <a:r>
              <a:rPr lang="en-US" dirty="0" smtClean="0"/>
              <a:t>Ambassador Bridge Club</a:t>
            </a:r>
          </a:p>
          <a:p>
            <a:r>
              <a:rPr lang="en-US" dirty="0" smtClean="0"/>
              <a:t>Lessons and supervised play </a:t>
            </a:r>
          </a:p>
          <a:p>
            <a:pPr lvl="1"/>
            <a:r>
              <a:rPr lang="en-US" dirty="0" smtClean="0"/>
              <a:t>Agreements will be introduced </a:t>
            </a:r>
          </a:p>
          <a:p>
            <a:r>
              <a:rPr lang="en-US" dirty="0" smtClean="0"/>
              <a:t>Director training to be offered this Summer </a:t>
            </a:r>
          </a:p>
          <a:p>
            <a:pPr lvl="1"/>
            <a:r>
              <a:rPr lang="en-US" dirty="0" smtClean="0"/>
              <a:t>Provide opportunities for other individuals</a:t>
            </a:r>
          </a:p>
          <a:p>
            <a:pPr lvl="1"/>
            <a:endParaRPr lang="en-US" dirty="0" smtClean="0"/>
          </a:p>
        </p:txBody>
      </p:sp>
      <p:sp>
        <p:nvSpPr>
          <p:cNvPr id="2" name="Title 1"/>
          <p:cNvSpPr>
            <a:spLocks noGrp="1"/>
          </p:cNvSpPr>
          <p:nvPr>
            <p:ph type="title"/>
          </p:nvPr>
        </p:nvSpPr>
        <p:spPr/>
        <p:txBody>
          <a:bodyPr/>
          <a:lstStyle/>
          <a:p>
            <a:r>
              <a:rPr lang="en-US" dirty="0" smtClean="0"/>
              <a:t>NEGOTIATIONS WITH CLUBS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848600" cy="4525963"/>
          </a:xfrm>
        </p:spPr>
        <p:txBody>
          <a:bodyPr>
            <a:normAutofit/>
          </a:bodyPr>
          <a:lstStyle/>
          <a:p>
            <a:r>
              <a:rPr lang="en-US" dirty="0" smtClean="0"/>
              <a:t>Remain in the Fort Garry area</a:t>
            </a:r>
          </a:p>
          <a:p>
            <a:r>
              <a:rPr lang="en-US" dirty="0" smtClean="0"/>
              <a:t>Finalize arrangements with teachers</a:t>
            </a:r>
          </a:p>
          <a:p>
            <a:r>
              <a:rPr lang="en-US" dirty="0" smtClean="0"/>
              <a:t>Secure a 5-10 year lease</a:t>
            </a:r>
          </a:p>
          <a:p>
            <a:r>
              <a:rPr lang="en-US" dirty="0" smtClean="0"/>
              <a:t>Lobby governments for assistance with long term facility</a:t>
            </a:r>
          </a:p>
          <a:p>
            <a:pPr lvl="1"/>
            <a:endParaRPr lang="en-US" dirty="0" smtClean="0"/>
          </a:p>
        </p:txBody>
      </p:sp>
      <p:sp>
        <p:nvSpPr>
          <p:cNvPr id="2" name="Title 1"/>
          <p:cNvSpPr>
            <a:spLocks noGrp="1"/>
          </p:cNvSpPr>
          <p:nvPr>
            <p:ph type="title"/>
          </p:nvPr>
        </p:nvSpPr>
        <p:spPr/>
        <p:txBody>
          <a:bodyPr/>
          <a:lstStyle/>
          <a:p>
            <a:r>
              <a:rPr lang="en-US" dirty="0" smtClean="0"/>
              <a:t>BOARD RECOMMENDATION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Adoption of the agenda</a:t>
            </a:r>
          </a:p>
          <a:p>
            <a:r>
              <a:rPr lang="en-US" dirty="0" smtClean="0"/>
              <a:t>Adoption of the minutes from May 2015 meeting</a:t>
            </a:r>
          </a:p>
          <a:p>
            <a:r>
              <a:rPr lang="en-US" dirty="0" smtClean="0"/>
              <a:t>President’s Report &amp; Facility Review</a:t>
            </a:r>
          </a:p>
          <a:p>
            <a:r>
              <a:rPr lang="en-US" dirty="0" smtClean="0"/>
              <a:t>Membership Report</a:t>
            </a:r>
          </a:p>
          <a:p>
            <a:r>
              <a:rPr lang="en-US" dirty="0" smtClean="0"/>
              <a:t>Treasurer’s Report</a:t>
            </a:r>
          </a:p>
          <a:p>
            <a:r>
              <a:rPr lang="en-US" dirty="0" smtClean="0"/>
              <a:t>Election of Officers</a:t>
            </a:r>
          </a:p>
          <a:p>
            <a:r>
              <a:rPr lang="en-US" dirty="0" smtClean="0"/>
              <a:t>Presentation of awards</a:t>
            </a:r>
          </a:p>
        </p:txBody>
      </p:sp>
      <p:sp>
        <p:nvSpPr>
          <p:cNvPr id="2" name="Title 1"/>
          <p:cNvSpPr>
            <a:spLocks noGrp="1"/>
          </p:cNvSpPr>
          <p:nvPr>
            <p:ph type="title"/>
          </p:nvPr>
        </p:nvSpPr>
        <p:spPr/>
        <p:txBody>
          <a:bodyPr/>
          <a:lstStyle/>
          <a:p>
            <a:r>
              <a:rPr lang="en-US" dirty="0" smtClean="0"/>
              <a:t>AGENDA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53000"/>
          </a:xfrm>
        </p:spPr>
        <p:txBody>
          <a:bodyPr>
            <a:normAutofit/>
          </a:bodyPr>
          <a:lstStyle/>
          <a:p>
            <a:r>
              <a:rPr lang="en-US" dirty="0" smtClean="0"/>
              <a:t>Welcome kit for new players/members</a:t>
            </a:r>
          </a:p>
          <a:p>
            <a:r>
              <a:rPr lang="en-US" dirty="0" smtClean="0"/>
              <a:t>Be nice letter for members</a:t>
            </a:r>
          </a:p>
          <a:p>
            <a:r>
              <a:rPr lang="en-US" dirty="0" err="1" smtClean="0"/>
              <a:t>Facebook</a:t>
            </a:r>
            <a:r>
              <a:rPr lang="en-US" dirty="0" smtClean="0"/>
              <a:t> ongoing presence</a:t>
            </a:r>
          </a:p>
          <a:p>
            <a:r>
              <a:rPr lang="en-US" dirty="0" smtClean="0"/>
              <a:t>Trade Show over 2 days at ???</a:t>
            </a:r>
          </a:p>
          <a:p>
            <a:r>
              <a:rPr lang="en-US" dirty="0" smtClean="0"/>
              <a:t>Learn Bridge in a Day (over 100 students in 2 sessions with over 40 volunteers helping)</a:t>
            </a:r>
          </a:p>
          <a:p>
            <a:r>
              <a:rPr lang="en-US" dirty="0" smtClean="0"/>
              <a:t>Social Bridge evening to introduce duplicate</a:t>
            </a:r>
          </a:p>
          <a:p>
            <a:r>
              <a:rPr lang="en-US" dirty="0" smtClean="0"/>
              <a:t>Trade Show at Manitoba Seniors Games in Brandon</a:t>
            </a:r>
          </a:p>
        </p:txBody>
      </p:sp>
      <p:sp>
        <p:nvSpPr>
          <p:cNvPr id="2" name="Title 1"/>
          <p:cNvSpPr>
            <a:spLocks noGrp="1"/>
          </p:cNvSpPr>
          <p:nvPr>
            <p:ph type="title"/>
          </p:nvPr>
        </p:nvSpPr>
        <p:spPr/>
        <p:txBody>
          <a:bodyPr/>
          <a:lstStyle/>
          <a:p>
            <a:r>
              <a:rPr lang="en-US" dirty="0" smtClean="0"/>
              <a:t>MEMBERSHIP COMMITTEE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0" y="1219200"/>
            <a:ext cx="5410200" cy="5105400"/>
          </a:xfrm>
        </p:spPr>
        <p:txBody>
          <a:bodyPr>
            <a:normAutofit fontScale="92500" lnSpcReduction="10000"/>
          </a:bodyPr>
          <a:lstStyle/>
          <a:p>
            <a:pPr>
              <a:buNone/>
            </a:pPr>
            <a:r>
              <a:rPr lang="en-US" b="1" dirty="0" smtClean="0"/>
              <a:t>Revenue</a:t>
            </a:r>
            <a:r>
              <a:rPr lang="en-US" dirty="0" smtClean="0"/>
              <a:t> </a:t>
            </a:r>
            <a:endParaRPr lang="en-US" dirty="0" smtClean="0"/>
          </a:p>
          <a:p>
            <a:pPr>
              <a:buNone/>
            </a:pPr>
            <a:r>
              <a:rPr lang="en-US" dirty="0" smtClean="0"/>
              <a:t> </a:t>
            </a:r>
            <a:r>
              <a:rPr lang="en-US" dirty="0" smtClean="0"/>
              <a:t> Tournaments </a:t>
            </a:r>
            <a:r>
              <a:rPr lang="en-US" dirty="0" smtClean="0"/>
              <a:t>$5,109 </a:t>
            </a:r>
            <a:endParaRPr lang="en-US" dirty="0" smtClean="0"/>
          </a:p>
          <a:p>
            <a:pPr>
              <a:buNone/>
            </a:pPr>
            <a:r>
              <a:rPr lang="en-US" dirty="0" smtClean="0"/>
              <a:t> </a:t>
            </a:r>
            <a:r>
              <a:rPr lang="en-US" dirty="0" smtClean="0"/>
              <a:t> Other             $</a:t>
            </a:r>
            <a:r>
              <a:rPr lang="en-US" dirty="0" smtClean="0"/>
              <a:t>5,497 </a:t>
            </a:r>
            <a:endParaRPr lang="en-US" dirty="0" smtClean="0"/>
          </a:p>
          <a:p>
            <a:pPr>
              <a:buNone/>
            </a:pPr>
            <a:r>
              <a:rPr lang="en-US" dirty="0" smtClean="0"/>
              <a:t>  Facility         </a:t>
            </a:r>
            <a:r>
              <a:rPr lang="en-US" u="sng" dirty="0" smtClean="0"/>
              <a:t>$</a:t>
            </a:r>
            <a:r>
              <a:rPr lang="en-US" u="sng" dirty="0" smtClean="0"/>
              <a:t>73,394 </a:t>
            </a:r>
            <a:endParaRPr lang="en-US" u="sng" dirty="0" smtClean="0"/>
          </a:p>
          <a:p>
            <a:pPr>
              <a:buNone/>
            </a:pPr>
            <a:r>
              <a:rPr lang="en-US" b="1" dirty="0" smtClean="0"/>
              <a:t> </a:t>
            </a:r>
            <a:r>
              <a:rPr lang="en-US" b="1" dirty="0" smtClean="0"/>
              <a:t> Total</a:t>
            </a:r>
            <a:r>
              <a:rPr lang="en-US" dirty="0" smtClean="0"/>
              <a:t>            </a:t>
            </a:r>
            <a:r>
              <a:rPr lang="en-US" b="1" dirty="0" smtClean="0"/>
              <a:t>$</a:t>
            </a:r>
            <a:r>
              <a:rPr lang="en-US" b="1" dirty="0" smtClean="0"/>
              <a:t>84,000</a:t>
            </a:r>
            <a:r>
              <a:rPr lang="en-US" dirty="0" smtClean="0"/>
              <a:t> </a:t>
            </a:r>
            <a:endParaRPr lang="en-US" dirty="0" smtClean="0"/>
          </a:p>
          <a:p>
            <a:pPr>
              <a:buNone/>
            </a:pPr>
            <a:r>
              <a:rPr lang="en-US" b="1" dirty="0" smtClean="0"/>
              <a:t>Expenses</a:t>
            </a:r>
            <a:r>
              <a:rPr lang="en-US" dirty="0" smtClean="0"/>
              <a:t>  </a:t>
            </a:r>
          </a:p>
          <a:p>
            <a:pPr>
              <a:buNone/>
            </a:pPr>
            <a:r>
              <a:rPr lang="en-US" dirty="0" smtClean="0"/>
              <a:t> </a:t>
            </a:r>
            <a:r>
              <a:rPr lang="en-US" dirty="0" smtClean="0"/>
              <a:t> Subsidies       $</a:t>
            </a:r>
            <a:r>
              <a:rPr lang="en-US" dirty="0" smtClean="0"/>
              <a:t>3,236 </a:t>
            </a:r>
            <a:endParaRPr lang="en-US" dirty="0" smtClean="0"/>
          </a:p>
          <a:p>
            <a:pPr>
              <a:buNone/>
            </a:pPr>
            <a:r>
              <a:rPr lang="en-US" dirty="0" smtClean="0"/>
              <a:t> </a:t>
            </a:r>
            <a:r>
              <a:rPr lang="en-US" dirty="0" smtClean="0"/>
              <a:t> Other           $</a:t>
            </a:r>
            <a:r>
              <a:rPr lang="en-US" dirty="0" smtClean="0"/>
              <a:t>10,123 </a:t>
            </a:r>
            <a:endParaRPr lang="en-US" dirty="0" smtClean="0"/>
          </a:p>
          <a:p>
            <a:pPr>
              <a:buNone/>
            </a:pPr>
            <a:r>
              <a:rPr lang="en-US" dirty="0" smtClean="0"/>
              <a:t> </a:t>
            </a:r>
            <a:r>
              <a:rPr lang="en-US" dirty="0" smtClean="0"/>
              <a:t> Facility         </a:t>
            </a:r>
            <a:r>
              <a:rPr lang="en-US" u="sng" dirty="0" smtClean="0"/>
              <a:t>$74,978</a:t>
            </a:r>
          </a:p>
          <a:p>
            <a:pPr>
              <a:buNone/>
            </a:pPr>
            <a:r>
              <a:rPr lang="en-US" dirty="0" smtClean="0"/>
              <a:t> </a:t>
            </a:r>
            <a:r>
              <a:rPr lang="en-US" dirty="0" smtClean="0"/>
              <a:t> </a:t>
            </a:r>
            <a:r>
              <a:rPr lang="en-US" b="1" dirty="0" smtClean="0"/>
              <a:t>Total</a:t>
            </a:r>
            <a:r>
              <a:rPr lang="en-US" dirty="0" smtClean="0"/>
              <a:t> </a:t>
            </a:r>
            <a:r>
              <a:rPr lang="en-US" dirty="0" smtClean="0"/>
              <a:t>          </a:t>
            </a:r>
            <a:r>
              <a:rPr lang="en-US" b="1" dirty="0" smtClean="0"/>
              <a:t>$</a:t>
            </a:r>
            <a:r>
              <a:rPr lang="en-US" b="1" dirty="0" smtClean="0"/>
              <a:t>88,337</a:t>
            </a:r>
            <a:r>
              <a:rPr lang="en-US" dirty="0" smtClean="0"/>
              <a:t> </a:t>
            </a:r>
            <a:r>
              <a:rPr lang="en-US" dirty="0" smtClean="0"/>
              <a:t> </a:t>
            </a:r>
          </a:p>
          <a:p>
            <a:pPr>
              <a:buNone/>
            </a:pPr>
            <a:endParaRPr lang="en-US" dirty="0" smtClean="0"/>
          </a:p>
          <a:p>
            <a:pPr>
              <a:buNone/>
            </a:pPr>
            <a:r>
              <a:rPr lang="en-US" b="1" dirty="0" smtClean="0"/>
              <a:t>NET </a:t>
            </a:r>
            <a:r>
              <a:rPr lang="en-US" b="1" dirty="0" smtClean="0"/>
              <a:t>INCOME</a:t>
            </a:r>
            <a:r>
              <a:rPr lang="en-US" dirty="0" smtClean="0"/>
              <a:t> </a:t>
            </a:r>
            <a:r>
              <a:rPr lang="en-US" b="1" dirty="0" smtClean="0">
                <a:solidFill>
                  <a:srgbClr val="FF0000"/>
                </a:solidFill>
              </a:rPr>
              <a:t>($4,337)</a:t>
            </a:r>
            <a:r>
              <a:rPr lang="en-US" dirty="0" smtClean="0">
                <a:solidFill>
                  <a:srgbClr val="FF0000"/>
                </a:solidFill>
              </a:rPr>
              <a:t> </a:t>
            </a:r>
            <a:endParaRPr lang="en-US" dirty="0" smtClean="0">
              <a:solidFill>
                <a:srgbClr val="FF0000"/>
              </a:solidFill>
            </a:endParaRPr>
          </a:p>
        </p:txBody>
      </p:sp>
      <p:sp>
        <p:nvSpPr>
          <p:cNvPr id="2" name="Title 1"/>
          <p:cNvSpPr>
            <a:spLocks noGrp="1"/>
          </p:cNvSpPr>
          <p:nvPr>
            <p:ph type="title"/>
          </p:nvPr>
        </p:nvSpPr>
        <p:spPr/>
        <p:txBody>
          <a:bodyPr/>
          <a:lstStyle/>
          <a:p>
            <a:r>
              <a:rPr lang="en-US" dirty="0" smtClean="0"/>
              <a:t>TREASURER’S REPORT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0" y="1219200"/>
            <a:ext cx="5410200" cy="5105400"/>
          </a:xfrm>
        </p:spPr>
        <p:txBody>
          <a:bodyPr>
            <a:normAutofit/>
          </a:bodyPr>
          <a:lstStyle/>
          <a:p>
            <a:pPr>
              <a:buNone/>
            </a:pPr>
            <a:r>
              <a:rPr lang="en-US" b="1" dirty="0" smtClean="0"/>
              <a:t>Assets</a:t>
            </a:r>
            <a:r>
              <a:rPr lang="en-US" dirty="0" smtClean="0"/>
              <a:t> </a:t>
            </a:r>
          </a:p>
          <a:p>
            <a:pPr>
              <a:buNone/>
            </a:pPr>
            <a:r>
              <a:rPr lang="en-US" dirty="0" smtClean="0"/>
              <a:t> </a:t>
            </a:r>
            <a:r>
              <a:rPr lang="en-US" dirty="0" smtClean="0"/>
              <a:t> Cash            $29,428 </a:t>
            </a:r>
          </a:p>
          <a:p>
            <a:pPr>
              <a:buNone/>
            </a:pPr>
            <a:r>
              <a:rPr lang="en-US" dirty="0" smtClean="0"/>
              <a:t> </a:t>
            </a:r>
            <a:r>
              <a:rPr lang="en-US" dirty="0" smtClean="0"/>
              <a:t> Other           $17,179 </a:t>
            </a:r>
          </a:p>
          <a:p>
            <a:pPr>
              <a:buNone/>
            </a:pPr>
            <a:r>
              <a:rPr lang="en-US" dirty="0" smtClean="0"/>
              <a:t>  Capital         </a:t>
            </a:r>
            <a:r>
              <a:rPr lang="en-US" u="sng" dirty="0" smtClean="0"/>
              <a:t>$  6,455 </a:t>
            </a:r>
          </a:p>
          <a:p>
            <a:pPr>
              <a:buNone/>
            </a:pPr>
            <a:r>
              <a:rPr lang="en-US" b="1" dirty="0" smtClean="0"/>
              <a:t> </a:t>
            </a:r>
            <a:r>
              <a:rPr lang="en-US" b="1" dirty="0" smtClean="0"/>
              <a:t> Total</a:t>
            </a:r>
            <a:r>
              <a:rPr lang="en-US" dirty="0" smtClean="0"/>
              <a:t>            </a:t>
            </a:r>
            <a:r>
              <a:rPr lang="en-US" b="1" dirty="0" smtClean="0"/>
              <a:t>$53,062</a:t>
            </a:r>
            <a:r>
              <a:rPr lang="en-US" dirty="0" smtClean="0"/>
              <a:t> </a:t>
            </a:r>
          </a:p>
          <a:p>
            <a:pPr>
              <a:buNone/>
            </a:pPr>
            <a:endParaRPr lang="en-US" b="1" dirty="0" smtClean="0"/>
          </a:p>
          <a:p>
            <a:pPr>
              <a:buNone/>
            </a:pPr>
            <a:r>
              <a:rPr lang="en-US" b="1" dirty="0" smtClean="0"/>
              <a:t>Liabilities</a:t>
            </a:r>
            <a:endParaRPr lang="en-US" dirty="0" smtClean="0"/>
          </a:p>
          <a:p>
            <a:pPr>
              <a:buNone/>
            </a:pPr>
            <a:r>
              <a:rPr lang="en-US" dirty="0" smtClean="0"/>
              <a:t> </a:t>
            </a:r>
            <a:r>
              <a:rPr lang="en-US" dirty="0" smtClean="0"/>
              <a:t> A/P                $2,946 </a:t>
            </a:r>
          </a:p>
          <a:p>
            <a:pPr>
              <a:buNone/>
            </a:pPr>
            <a:r>
              <a:rPr lang="en-US" dirty="0" smtClean="0"/>
              <a:t> </a:t>
            </a:r>
            <a:r>
              <a:rPr lang="en-US" dirty="0" smtClean="0"/>
              <a:t> Net Assets   </a:t>
            </a:r>
            <a:r>
              <a:rPr lang="en-US" u="sng" dirty="0" smtClean="0"/>
              <a:t>$50,116</a:t>
            </a:r>
          </a:p>
          <a:p>
            <a:pPr>
              <a:buNone/>
            </a:pPr>
            <a:r>
              <a:rPr lang="en-US" b="1" dirty="0" smtClean="0"/>
              <a:t> Total            $53,062</a:t>
            </a:r>
            <a:endParaRPr lang="en-US" dirty="0" smtClean="0"/>
          </a:p>
        </p:txBody>
      </p:sp>
      <p:sp>
        <p:nvSpPr>
          <p:cNvPr id="2" name="Title 1"/>
          <p:cNvSpPr>
            <a:spLocks noGrp="1"/>
          </p:cNvSpPr>
          <p:nvPr>
            <p:ph type="title"/>
          </p:nvPr>
        </p:nvSpPr>
        <p:spPr/>
        <p:txBody>
          <a:bodyPr/>
          <a:lstStyle/>
          <a:p>
            <a:r>
              <a:rPr lang="en-US" dirty="0" smtClean="0"/>
              <a:t>TREASURER’S REPORT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3962400" cy="3276600"/>
          </a:xfrm>
        </p:spPr>
        <p:txBody>
          <a:bodyPr>
            <a:normAutofit/>
          </a:bodyPr>
          <a:lstStyle/>
          <a:p>
            <a:r>
              <a:rPr lang="en-US" dirty="0" smtClean="0"/>
              <a:t>Deloris Ankrom</a:t>
            </a:r>
          </a:p>
          <a:p>
            <a:r>
              <a:rPr lang="en-US" dirty="0" err="1" smtClean="0"/>
              <a:t>Marielle</a:t>
            </a:r>
            <a:r>
              <a:rPr lang="en-US" dirty="0" smtClean="0"/>
              <a:t> </a:t>
            </a:r>
            <a:r>
              <a:rPr lang="en-US" dirty="0" err="1" smtClean="0"/>
              <a:t>Brentnall</a:t>
            </a:r>
            <a:endParaRPr lang="en-US" dirty="0" smtClean="0"/>
          </a:p>
          <a:p>
            <a:r>
              <a:rPr lang="en-US" dirty="0" smtClean="0"/>
              <a:t>Doug Fisher</a:t>
            </a:r>
          </a:p>
          <a:p>
            <a:r>
              <a:rPr lang="en-US" dirty="0" smtClean="0"/>
              <a:t>Shirley Galler</a:t>
            </a:r>
          </a:p>
          <a:p>
            <a:r>
              <a:rPr lang="en-US" dirty="0" smtClean="0"/>
              <a:t>John Hindle</a:t>
            </a:r>
          </a:p>
          <a:p>
            <a:r>
              <a:rPr lang="en-US" dirty="0" smtClean="0"/>
              <a:t>Ray Hornby</a:t>
            </a:r>
          </a:p>
        </p:txBody>
      </p:sp>
      <p:sp>
        <p:nvSpPr>
          <p:cNvPr id="2" name="Title 1"/>
          <p:cNvSpPr>
            <a:spLocks noGrp="1"/>
          </p:cNvSpPr>
          <p:nvPr>
            <p:ph type="title"/>
          </p:nvPr>
        </p:nvSpPr>
        <p:spPr/>
        <p:txBody>
          <a:bodyPr>
            <a:normAutofit/>
          </a:bodyPr>
          <a:lstStyle/>
          <a:p>
            <a:r>
              <a:rPr lang="en-US" dirty="0" smtClean="0"/>
              <a:t>ELECTION OF OFFICERS</a:t>
            </a:r>
            <a:endParaRPr lang="en-US" dirty="0"/>
          </a:p>
        </p:txBody>
      </p:sp>
      <p:sp>
        <p:nvSpPr>
          <p:cNvPr id="4" name="Content Placeholder 2"/>
          <p:cNvSpPr txBox="1">
            <a:spLocks/>
          </p:cNvSpPr>
          <p:nvPr/>
        </p:nvSpPr>
        <p:spPr>
          <a:xfrm>
            <a:off x="4572000" y="1371600"/>
            <a:ext cx="3962400" cy="35814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Marlene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Pontifex</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Keran Sanders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Mike Shaw</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Leigh Anne Shafer</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Dave West</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Need 1</a:t>
            </a:r>
            <a:r>
              <a:rPr kumimoji="0" lang="en-US" sz="2700" b="0" i="0" u="none" strike="noStrike" kern="1200" cap="none" spc="0" normalizeH="0" noProof="0" dirty="0" smtClean="0">
                <a:ln>
                  <a:noFill/>
                </a:ln>
                <a:solidFill>
                  <a:schemeClr val="tx1"/>
                </a:solidFill>
                <a:effectLst/>
                <a:uLnTx/>
                <a:uFillTx/>
                <a:latin typeface="+mn-lt"/>
                <a:ea typeface="+mn-ea"/>
                <a:cs typeface="+mn-cs"/>
              </a:rPr>
              <a:t> more candidate</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Freddy </a:t>
            </a:r>
            <a:r>
              <a:rPr lang="en-US" dirty="0" err="1" smtClean="0"/>
              <a:t>Mykytyshyn</a:t>
            </a:r>
            <a:endParaRPr lang="en-US" dirty="0" smtClean="0"/>
          </a:p>
          <a:p>
            <a:pPr lvl="1"/>
            <a:r>
              <a:rPr lang="en-US" dirty="0" smtClean="0"/>
              <a:t>33.66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Rookie Master (0-5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Gary Parker</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dirty="0" smtClean="0"/>
              <a:t>40.87</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5943600" y="4495800"/>
            <a:ext cx="2209800" cy="16002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Explosion 2 10"/>
          <p:cNvSpPr/>
          <p:nvPr/>
        </p:nvSpPr>
        <p:spPr>
          <a:xfrm>
            <a:off x="1295400" y="4343400"/>
            <a:ext cx="2057400" cy="16002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752600" y="4800600"/>
            <a:ext cx="1219200" cy="738664"/>
          </a:xfrm>
          <a:prstGeom prst="rect">
            <a:avLst/>
          </a:prstGeom>
          <a:noFill/>
        </p:spPr>
        <p:txBody>
          <a:bodyPr wrap="square" rtlCol="0">
            <a:spAutoFit/>
          </a:bodyPr>
          <a:lstStyle/>
          <a:p>
            <a:r>
              <a:rPr lang="en-US" sz="1400" b="1" dirty="0" smtClean="0"/>
              <a:t>District</a:t>
            </a:r>
          </a:p>
          <a:p>
            <a:r>
              <a:rPr lang="en-US" sz="1400" b="1" dirty="0" smtClean="0"/>
              <a:t>No 8 MM</a:t>
            </a:r>
          </a:p>
          <a:p>
            <a:r>
              <a:rPr lang="en-US" sz="1400" b="1" dirty="0" smtClean="0"/>
              <a:t>No 7 Ace</a:t>
            </a:r>
            <a:endParaRPr lang="en-US" sz="1400" b="1" dirty="0"/>
          </a:p>
        </p:txBody>
      </p:sp>
      <p:sp>
        <p:nvSpPr>
          <p:cNvPr id="13" name="TextBox 12"/>
          <p:cNvSpPr txBox="1"/>
          <p:nvPr/>
        </p:nvSpPr>
        <p:spPr>
          <a:xfrm>
            <a:off x="6400800" y="4953000"/>
            <a:ext cx="1219200" cy="738664"/>
          </a:xfrm>
          <a:prstGeom prst="rect">
            <a:avLst/>
          </a:prstGeom>
          <a:noFill/>
        </p:spPr>
        <p:txBody>
          <a:bodyPr wrap="square" rtlCol="0">
            <a:spAutoFit/>
          </a:bodyPr>
          <a:lstStyle/>
          <a:p>
            <a:r>
              <a:rPr lang="en-US" sz="1400" b="1" dirty="0" smtClean="0"/>
              <a:t>District</a:t>
            </a:r>
          </a:p>
          <a:p>
            <a:r>
              <a:rPr lang="en-US" sz="1400" b="1" dirty="0" smtClean="0"/>
              <a:t>No 7 MM</a:t>
            </a:r>
          </a:p>
          <a:p>
            <a:r>
              <a:rPr lang="en-US" sz="1400" b="1" dirty="0" smtClean="0"/>
              <a:t>No 10 Ace</a:t>
            </a:r>
            <a:endParaRPr lang="en-US" sz="14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Anne Jenkins</a:t>
            </a:r>
          </a:p>
          <a:p>
            <a:pPr lvl="1"/>
            <a:r>
              <a:rPr lang="en-US" dirty="0" smtClean="0"/>
              <a:t>43.59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Junior Master (5-20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Anne Jenkins</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dirty="0" smtClean="0"/>
              <a:t>45.53</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2971800" y="3886200"/>
            <a:ext cx="2057400" cy="16002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429000" y="4343400"/>
            <a:ext cx="1295400" cy="738664"/>
          </a:xfrm>
          <a:prstGeom prst="rect">
            <a:avLst/>
          </a:prstGeom>
          <a:noFill/>
        </p:spPr>
        <p:txBody>
          <a:bodyPr wrap="square" rtlCol="0">
            <a:spAutoFit/>
          </a:bodyPr>
          <a:lstStyle/>
          <a:p>
            <a:r>
              <a:rPr lang="en-US" sz="1400" b="1" dirty="0" smtClean="0"/>
              <a:t>District</a:t>
            </a:r>
          </a:p>
          <a:p>
            <a:r>
              <a:rPr lang="en-US" sz="1400" b="1" dirty="0" smtClean="0"/>
              <a:t>No 11 MM</a:t>
            </a:r>
          </a:p>
          <a:p>
            <a:r>
              <a:rPr lang="en-US" sz="1400" b="1" dirty="0" smtClean="0"/>
              <a:t>No 7 Ace</a:t>
            </a:r>
            <a:endParaRPr lang="en-US" sz="1400" b="1" dirty="0"/>
          </a:p>
        </p:txBody>
      </p:sp>
      <p:sp>
        <p:nvSpPr>
          <p:cNvPr id="11" name="Content Placeholder 2"/>
          <p:cNvSpPr txBox="1">
            <a:spLocks/>
          </p:cNvSpPr>
          <p:nvPr/>
        </p:nvSpPr>
        <p:spPr>
          <a:xfrm>
            <a:off x="4419600" y="5486400"/>
            <a:ext cx="3657600" cy="990600"/>
          </a:xfrm>
          <a:prstGeom prst="rect">
            <a:avLst/>
          </a:prstGeom>
        </p:spPr>
        <p:txBody>
          <a:bodyPr vert="horz">
            <a:normAutofit fontScale="925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Mavis</a:t>
            </a:r>
            <a:r>
              <a:rPr kumimoji="0" lang="en-US" sz="2700" b="0" i="0" u="none" strike="noStrike" kern="1200" cap="none" spc="0" normalizeH="0" noProof="0" dirty="0" smtClean="0">
                <a:ln>
                  <a:noFill/>
                </a:ln>
                <a:solidFill>
                  <a:schemeClr val="tx1"/>
                </a:solidFill>
                <a:effectLst/>
                <a:uLnTx/>
                <a:uFillTx/>
                <a:latin typeface="+mn-lt"/>
                <a:ea typeface="+mn-ea"/>
                <a:cs typeface="+mn-cs"/>
              </a:rPr>
              <a:t> Bollman</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dirty="0" smtClean="0"/>
              <a:t>No. 21 in District MM</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No. 15 in</a:t>
            </a:r>
            <a:r>
              <a:rPr kumimoji="0" lang="en-US" sz="2300" b="0" i="0" u="none" strike="noStrike" kern="1200" cap="none" spc="0" normalizeH="0" noProof="0" dirty="0" smtClean="0">
                <a:ln>
                  <a:noFill/>
                </a:ln>
                <a:solidFill>
                  <a:schemeClr val="tx1"/>
                </a:solidFill>
                <a:effectLst/>
                <a:uLnTx/>
                <a:uFillTx/>
                <a:latin typeface="+mn-lt"/>
                <a:ea typeface="+mn-ea"/>
                <a:cs typeface="+mn-cs"/>
              </a:rPr>
              <a:t> District Ace</a:t>
            </a: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352800"/>
            <a:ext cx="4419600" cy="1447800"/>
          </a:xfrm>
        </p:spPr>
        <p:txBody>
          <a:bodyPr>
            <a:normAutofit/>
          </a:bodyPr>
          <a:lstStyle/>
          <a:p>
            <a:r>
              <a:rPr lang="en-US" dirty="0" smtClean="0"/>
              <a:t>Christopher </a:t>
            </a:r>
            <a:r>
              <a:rPr lang="en-US" dirty="0" err="1" smtClean="0"/>
              <a:t>Baumford</a:t>
            </a:r>
            <a:endParaRPr lang="en-US" dirty="0" smtClean="0"/>
          </a:p>
          <a:p>
            <a:pPr lvl="1"/>
            <a:r>
              <a:rPr lang="en-US" dirty="0" smtClean="0"/>
              <a:t>48.82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Club Master (20-50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648200" y="3352800"/>
            <a:ext cx="43434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Christopher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Baumford</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61.26</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3352800" y="4191000"/>
            <a:ext cx="2057400" cy="16002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810000" y="4648200"/>
            <a:ext cx="1295400" cy="738664"/>
          </a:xfrm>
          <a:prstGeom prst="rect">
            <a:avLst/>
          </a:prstGeom>
          <a:noFill/>
        </p:spPr>
        <p:txBody>
          <a:bodyPr wrap="square" rtlCol="0">
            <a:spAutoFit/>
          </a:bodyPr>
          <a:lstStyle/>
          <a:p>
            <a:r>
              <a:rPr lang="en-US" sz="1400" b="1" dirty="0" smtClean="0"/>
              <a:t>District</a:t>
            </a:r>
          </a:p>
          <a:p>
            <a:r>
              <a:rPr lang="en-US" sz="1400" b="1" dirty="0" smtClean="0"/>
              <a:t>No 18 MM</a:t>
            </a:r>
          </a:p>
          <a:p>
            <a:r>
              <a:rPr lang="en-US" sz="1400" b="1" dirty="0" smtClean="0"/>
              <a:t>No 13 Ace</a:t>
            </a:r>
            <a:endParaRPr lang="en-US" sz="1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Margaret </a:t>
            </a:r>
            <a:r>
              <a:rPr lang="en-US" dirty="0" err="1" smtClean="0"/>
              <a:t>Baumford</a:t>
            </a:r>
            <a:endParaRPr lang="en-US" dirty="0" smtClean="0"/>
          </a:p>
          <a:p>
            <a:pPr lvl="1"/>
            <a:r>
              <a:rPr lang="en-US" dirty="0" smtClean="0"/>
              <a:t>50.21MPs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Sectional Master (50-100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Margaret</a:t>
            </a:r>
            <a:r>
              <a:rPr kumimoji="0" lang="en-US" sz="27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Baumford</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62.65</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3352800" y="4267200"/>
            <a:ext cx="2057400" cy="16764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810000" y="4800600"/>
            <a:ext cx="1219200" cy="738664"/>
          </a:xfrm>
          <a:prstGeom prst="rect">
            <a:avLst/>
          </a:prstGeom>
          <a:noFill/>
        </p:spPr>
        <p:txBody>
          <a:bodyPr wrap="square" rtlCol="0">
            <a:spAutoFit/>
          </a:bodyPr>
          <a:lstStyle/>
          <a:p>
            <a:r>
              <a:rPr lang="en-US" sz="1400" b="1" dirty="0" smtClean="0"/>
              <a:t>District</a:t>
            </a:r>
          </a:p>
          <a:p>
            <a:r>
              <a:rPr lang="en-US" sz="1400" b="1" dirty="0" smtClean="0"/>
              <a:t>No 15 MM </a:t>
            </a:r>
          </a:p>
          <a:p>
            <a:r>
              <a:rPr lang="en-US" sz="1400" b="1" dirty="0" smtClean="0"/>
              <a:t>No 8 Ace</a:t>
            </a:r>
            <a:endParaRPr lang="en-US" sz="1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4114800" cy="1447800"/>
          </a:xfrm>
        </p:spPr>
        <p:txBody>
          <a:bodyPr>
            <a:normAutofit/>
          </a:bodyPr>
          <a:lstStyle/>
          <a:p>
            <a:r>
              <a:rPr lang="en-US" dirty="0" smtClean="0"/>
              <a:t>Paulette Desaulniers</a:t>
            </a:r>
          </a:p>
          <a:p>
            <a:pPr lvl="1"/>
            <a:r>
              <a:rPr lang="en-US" dirty="0" smtClean="0"/>
              <a:t>65.37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Regional Master (100-200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40386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Paulette Desaulniers</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115.53</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3352800" y="4191000"/>
            <a:ext cx="2133600" cy="16764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810000" y="4648200"/>
            <a:ext cx="1219200" cy="738664"/>
          </a:xfrm>
          <a:prstGeom prst="rect">
            <a:avLst/>
          </a:prstGeom>
          <a:noFill/>
        </p:spPr>
        <p:txBody>
          <a:bodyPr wrap="square" rtlCol="0">
            <a:spAutoFit/>
          </a:bodyPr>
          <a:lstStyle/>
          <a:p>
            <a:r>
              <a:rPr lang="en-US" sz="1400" b="1" dirty="0" smtClean="0"/>
              <a:t>District</a:t>
            </a:r>
          </a:p>
          <a:p>
            <a:r>
              <a:rPr lang="en-US" sz="1400" b="1" dirty="0" smtClean="0"/>
              <a:t>No 12 MM</a:t>
            </a:r>
          </a:p>
          <a:p>
            <a:r>
              <a:rPr lang="en-US" sz="1400" b="1" dirty="0" smtClean="0"/>
              <a:t>No 16 Ace</a:t>
            </a:r>
            <a:endParaRPr lang="en-US" sz="1400" b="1" dirty="0"/>
          </a:p>
        </p:txBody>
      </p:sp>
      <p:sp>
        <p:nvSpPr>
          <p:cNvPr id="11" name="Content Placeholder 2"/>
          <p:cNvSpPr txBox="1">
            <a:spLocks/>
          </p:cNvSpPr>
          <p:nvPr/>
        </p:nvSpPr>
        <p:spPr>
          <a:xfrm>
            <a:off x="4876800" y="5638800"/>
            <a:ext cx="3581400" cy="990600"/>
          </a:xfrm>
          <a:prstGeom prst="rect">
            <a:avLst/>
          </a:prstGeom>
        </p:spPr>
        <p:txBody>
          <a:bodyPr vert="horz">
            <a:normAutofit fontScale="925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Dianne Harley</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dirty="0" smtClean="0"/>
              <a:t>No. 20 in District Ace</a:t>
            </a: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Alexa Campbell</a:t>
            </a:r>
          </a:p>
          <a:p>
            <a:pPr lvl="1"/>
            <a:r>
              <a:rPr lang="en-US" dirty="0" smtClean="0"/>
              <a:t>70.08MPs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NABC Master (200-300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Gloria Woloshyn</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dirty="0" smtClean="0"/>
              <a:t>102.79</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6096000" y="4419600"/>
            <a:ext cx="2057400" cy="16002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553200" y="4953000"/>
            <a:ext cx="1143000" cy="523220"/>
          </a:xfrm>
          <a:prstGeom prst="rect">
            <a:avLst/>
          </a:prstGeom>
          <a:noFill/>
        </p:spPr>
        <p:txBody>
          <a:bodyPr wrap="square" rtlCol="0">
            <a:spAutoFit/>
          </a:bodyPr>
          <a:lstStyle/>
          <a:p>
            <a:r>
              <a:rPr lang="en-US" sz="1400" b="1" dirty="0" smtClean="0"/>
              <a:t>District</a:t>
            </a:r>
          </a:p>
          <a:p>
            <a:r>
              <a:rPr lang="en-US" sz="1400" b="1" dirty="0" smtClean="0"/>
              <a:t>No 11 MM</a:t>
            </a:r>
            <a:endParaRPr lang="en-US" sz="1400" b="1" dirty="0"/>
          </a:p>
        </p:txBody>
      </p:sp>
      <p:sp>
        <p:nvSpPr>
          <p:cNvPr id="11" name="Content Placeholder 2"/>
          <p:cNvSpPr txBox="1">
            <a:spLocks/>
          </p:cNvSpPr>
          <p:nvPr/>
        </p:nvSpPr>
        <p:spPr>
          <a:xfrm>
            <a:off x="2514600" y="4648200"/>
            <a:ext cx="3581400" cy="1600200"/>
          </a:xfrm>
          <a:prstGeom prst="rect">
            <a:avLst/>
          </a:prstGeom>
        </p:spPr>
        <p:txBody>
          <a:bodyPr vert="horz">
            <a:normAutofit fontScale="85000" lnSpcReduction="20000"/>
          </a:bodyPr>
          <a:lstStyle/>
          <a:p>
            <a:pPr marL="365760" lvl="0" indent="-256032">
              <a:spcBef>
                <a:spcPts val="400"/>
              </a:spcBef>
              <a:buClr>
                <a:schemeClr val="accent1"/>
              </a:buClr>
              <a:buSzPct val="68000"/>
              <a:buFont typeface="Wingdings 3"/>
              <a:buChar char=""/>
              <a:defRPr/>
            </a:pPr>
            <a:r>
              <a:rPr lang="en-US" sz="2700" dirty="0" smtClean="0"/>
              <a:t>Marsha </a:t>
            </a:r>
            <a:r>
              <a:rPr lang="en-US" sz="2700" dirty="0" err="1" smtClean="0"/>
              <a:t>Kimelman</a:t>
            </a:r>
            <a:endParaRPr lang="en-US" sz="2700" dirty="0" smtClean="0"/>
          </a:p>
          <a:p>
            <a:pPr marL="621792" lvl="1" indent="-228600">
              <a:spcBef>
                <a:spcPts val="324"/>
              </a:spcBef>
              <a:buClr>
                <a:schemeClr val="accent1"/>
              </a:buClr>
              <a:buFont typeface="Verdana"/>
              <a:buChar char="◦"/>
              <a:defRPr/>
            </a:pPr>
            <a:r>
              <a:rPr lang="en-US" sz="2300" dirty="0" smtClean="0"/>
              <a:t>No. 16 District Ace</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John Hindle</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dirty="0" smtClean="0"/>
              <a:t>No. 18 District MM</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No.</a:t>
            </a:r>
            <a:r>
              <a:rPr kumimoji="0" lang="en-US" sz="2300" b="0" i="0" u="none" strike="noStrike" kern="1200" cap="none" spc="0" normalizeH="0" noProof="0" dirty="0" smtClean="0">
                <a:ln>
                  <a:noFill/>
                </a:ln>
                <a:solidFill>
                  <a:schemeClr val="tx1"/>
                </a:solidFill>
                <a:effectLst/>
                <a:uLnTx/>
                <a:uFillTx/>
                <a:latin typeface="+mn-lt"/>
                <a:ea typeface="+mn-ea"/>
                <a:cs typeface="+mn-cs"/>
              </a:rPr>
              <a:t> 18 District Ace</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Explosion 2 11"/>
          <p:cNvSpPr/>
          <p:nvPr/>
        </p:nvSpPr>
        <p:spPr>
          <a:xfrm>
            <a:off x="533400" y="4191000"/>
            <a:ext cx="2057400" cy="16002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914400" y="4800600"/>
            <a:ext cx="1143000" cy="523220"/>
          </a:xfrm>
          <a:prstGeom prst="rect">
            <a:avLst/>
          </a:prstGeom>
          <a:noFill/>
        </p:spPr>
        <p:txBody>
          <a:bodyPr wrap="square" rtlCol="0">
            <a:spAutoFit/>
          </a:bodyPr>
          <a:lstStyle/>
          <a:p>
            <a:r>
              <a:rPr lang="en-US" sz="1400" b="1" dirty="0" smtClean="0"/>
              <a:t>District</a:t>
            </a:r>
          </a:p>
          <a:p>
            <a:r>
              <a:rPr lang="en-US" sz="1400" b="1" dirty="0" smtClean="0"/>
              <a:t>No 9 Ace</a:t>
            </a:r>
            <a:endParaRPr 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Growing our membership</a:t>
            </a:r>
          </a:p>
          <a:p>
            <a:pPr>
              <a:buNone/>
            </a:pPr>
            <a:endParaRPr lang="en-US" dirty="0" smtClean="0"/>
          </a:p>
          <a:p>
            <a:r>
              <a:rPr lang="en-US" dirty="0" smtClean="0"/>
              <a:t>Explore additional/new sources of revenue</a:t>
            </a:r>
          </a:p>
          <a:p>
            <a:pPr>
              <a:buNone/>
            </a:pPr>
            <a:endParaRPr lang="en-US" dirty="0" smtClean="0"/>
          </a:p>
          <a:p>
            <a:r>
              <a:rPr lang="en-US" dirty="0" smtClean="0"/>
              <a:t>Ongoing operations at the facility and providing for the future</a:t>
            </a:r>
          </a:p>
          <a:p>
            <a:pPr>
              <a:buNone/>
            </a:pPr>
            <a:endParaRPr lang="en-US" dirty="0" smtClean="0"/>
          </a:p>
        </p:txBody>
      </p:sp>
      <p:sp>
        <p:nvSpPr>
          <p:cNvPr id="2" name="Title 1"/>
          <p:cNvSpPr>
            <a:spLocks noGrp="1"/>
          </p:cNvSpPr>
          <p:nvPr>
            <p:ph type="title"/>
          </p:nvPr>
        </p:nvSpPr>
        <p:spPr/>
        <p:txBody>
          <a:bodyPr/>
          <a:lstStyle/>
          <a:p>
            <a:r>
              <a:rPr lang="en-US" dirty="0" smtClean="0"/>
              <a:t>2015 UNIT PRIORITIES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Tom Berger</a:t>
            </a:r>
          </a:p>
          <a:p>
            <a:pPr lvl="1"/>
            <a:r>
              <a:rPr lang="en-US" dirty="0" smtClean="0"/>
              <a:t>69.79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100" b="1" dirty="0" smtClean="0">
                <a:solidFill>
                  <a:schemeClr val="tx2"/>
                </a:solidFill>
                <a:effectLst>
                  <a:outerShdw blurRad="31750" dist="25400" dir="5400000" algn="tl" rotWithShape="0">
                    <a:srgbClr val="000000">
                      <a:alpha val="25000"/>
                    </a:srgbClr>
                  </a:outerShdw>
                </a:effectLst>
                <a:latin typeface="+mj-lt"/>
                <a:ea typeface="+mj-ea"/>
                <a:cs typeface="+mj-cs"/>
              </a:rPr>
              <a:t>Life</a:t>
            </a: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Master (300-500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noProof="0" dirty="0" err="1" smtClean="0"/>
              <a:t>Hellar</a:t>
            </a:r>
            <a:r>
              <a:rPr lang="en-US" sz="2700" noProof="0" dirty="0" smtClean="0"/>
              <a:t> </a:t>
            </a:r>
            <a:r>
              <a:rPr lang="en-US" sz="2700" noProof="0" dirty="0" err="1" smtClean="0"/>
              <a:t>Nakonechny</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136.00</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5638800" y="4495800"/>
            <a:ext cx="2057400" cy="16002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172200" y="5029200"/>
            <a:ext cx="990600" cy="523220"/>
          </a:xfrm>
          <a:prstGeom prst="rect">
            <a:avLst/>
          </a:prstGeom>
          <a:noFill/>
        </p:spPr>
        <p:txBody>
          <a:bodyPr wrap="square" rtlCol="0">
            <a:spAutoFit/>
          </a:bodyPr>
          <a:lstStyle/>
          <a:p>
            <a:r>
              <a:rPr lang="en-US" sz="1400" b="1" dirty="0" smtClean="0"/>
              <a:t>District</a:t>
            </a:r>
          </a:p>
          <a:p>
            <a:r>
              <a:rPr lang="en-US" sz="1400" b="1" dirty="0" smtClean="0"/>
              <a:t>No 9 MM</a:t>
            </a:r>
            <a:endParaRPr lang="en-US" sz="1400" b="1" dirty="0"/>
          </a:p>
        </p:txBody>
      </p:sp>
      <p:sp>
        <p:nvSpPr>
          <p:cNvPr id="11" name="Explosion 2 10"/>
          <p:cNvSpPr/>
          <p:nvPr/>
        </p:nvSpPr>
        <p:spPr>
          <a:xfrm>
            <a:off x="1219200" y="4419600"/>
            <a:ext cx="2133600" cy="17526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676400" y="4953000"/>
            <a:ext cx="1143000" cy="738664"/>
          </a:xfrm>
          <a:prstGeom prst="rect">
            <a:avLst/>
          </a:prstGeom>
          <a:noFill/>
        </p:spPr>
        <p:txBody>
          <a:bodyPr wrap="square" rtlCol="0">
            <a:spAutoFit/>
          </a:bodyPr>
          <a:lstStyle/>
          <a:p>
            <a:r>
              <a:rPr lang="en-US" sz="1400" b="1" dirty="0" smtClean="0"/>
              <a:t>District</a:t>
            </a:r>
          </a:p>
          <a:p>
            <a:r>
              <a:rPr lang="en-US" sz="1400" b="1" dirty="0" smtClean="0"/>
              <a:t>No 11 MM</a:t>
            </a:r>
          </a:p>
          <a:p>
            <a:r>
              <a:rPr lang="en-US" sz="1400" b="1" dirty="0" smtClean="0"/>
              <a:t>No 12 Ace</a:t>
            </a:r>
            <a:endParaRPr lang="en-US" sz="1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Paulette Migie</a:t>
            </a:r>
          </a:p>
          <a:p>
            <a:pPr lvl="1"/>
            <a:r>
              <a:rPr lang="en-US" dirty="0" smtClean="0"/>
              <a:t>73.37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Bronze Life Master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(500-1000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Lynn Stevens</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98.54</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reworks-on-background_z129LAqu_L.jpg"/>
          <p:cNvPicPr>
            <a:picLocks noChangeAspect="1"/>
          </p:cNvPicPr>
          <p:nvPr/>
        </p:nvPicPr>
        <p:blipFill>
          <a:blip r:embed="rId3" cstate="print"/>
          <a:stretch>
            <a:fillRect/>
          </a:stretch>
        </p:blipFill>
        <p:spPr>
          <a:xfrm>
            <a:off x="4876800" y="4343400"/>
            <a:ext cx="3352800" cy="2514600"/>
          </a:xfrm>
          <a:prstGeom prst="rect">
            <a:avLst/>
          </a:prstGeom>
        </p:spPr>
      </p:pic>
      <p:sp>
        <p:nvSpPr>
          <p:cNvPr id="3" name="Content Placeholder 2"/>
          <p:cNvSpPr>
            <a:spLocks noGrp="1"/>
          </p:cNvSpPr>
          <p:nvPr>
            <p:ph idx="1"/>
          </p:nvPr>
        </p:nvSpPr>
        <p:spPr>
          <a:xfrm>
            <a:off x="457200" y="3352800"/>
            <a:ext cx="3886200" cy="1447800"/>
          </a:xfrm>
        </p:spPr>
        <p:txBody>
          <a:bodyPr>
            <a:normAutofit/>
          </a:bodyPr>
          <a:lstStyle/>
          <a:p>
            <a:r>
              <a:rPr lang="en-US" dirty="0" err="1" smtClean="0"/>
              <a:t>Gord</a:t>
            </a:r>
            <a:r>
              <a:rPr lang="en-US" dirty="0" smtClean="0"/>
              <a:t> </a:t>
            </a:r>
            <a:r>
              <a:rPr lang="en-US" dirty="0" err="1" smtClean="0"/>
              <a:t>Pippy</a:t>
            </a:r>
            <a:endParaRPr lang="en-US" dirty="0" smtClean="0"/>
          </a:p>
          <a:p>
            <a:pPr lvl="1"/>
            <a:r>
              <a:rPr lang="en-US" dirty="0" smtClean="0"/>
              <a:t>139.00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Silver Life Master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(1000-2500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Leigh Anne Shafer</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476.67</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TextBox 10"/>
          <p:cNvSpPr txBox="1"/>
          <p:nvPr/>
        </p:nvSpPr>
        <p:spPr>
          <a:xfrm>
            <a:off x="5562600" y="5410200"/>
            <a:ext cx="1981200" cy="523220"/>
          </a:xfrm>
          <a:prstGeom prst="rect">
            <a:avLst/>
          </a:prstGeom>
          <a:noFill/>
        </p:spPr>
        <p:txBody>
          <a:bodyPr wrap="square" rtlCol="0">
            <a:spAutoFit/>
          </a:bodyPr>
          <a:lstStyle/>
          <a:p>
            <a:pPr algn="ctr"/>
            <a:r>
              <a:rPr lang="en-US" sz="1400" b="1" dirty="0" smtClean="0">
                <a:solidFill>
                  <a:schemeClr val="bg1"/>
                </a:solidFill>
              </a:rPr>
              <a:t>Top MP Unit 181 &amp; District No 2 MM</a:t>
            </a:r>
            <a:endParaRPr lang="en-US" sz="1400" b="1" dirty="0">
              <a:solidFill>
                <a:schemeClr val="bg1"/>
              </a:solidFill>
            </a:endParaRPr>
          </a:p>
        </p:txBody>
      </p:sp>
      <p:sp>
        <p:nvSpPr>
          <p:cNvPr id="13" name="Explosion 2 12"/>
          <p:cNvSpPr/>
          <p:nvPr/>
        </p:nvSpPr>
        <p:spPr>
          <a:xfrm>
            <a:off x="1219200" y="4419600"/>
            <a:ext cx="2133600" cy="17526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76400" y="4953000"/>
            <a:ext cx="1143000" cy="738664"/>
          </a:xfrm>
          <a:prstGeom prst="rect">
            <a:avLst/>
          </a:prstGeom>
          <a:noFill/>
        </p:spPr>
        <p:txBody>
          <a:bodyPr wrap="square" rtlCol="0">
            <a:spAutoFit/>
          </a:bodyPr>
          <a:lstStyle/>
          <a:p>
            <a:r>
              <a:rPr lang="en-US" sz="1400" b="1" dirty="0" smtClean="0"/>
              <a:t>District</a:t>
            </a:r>
          </a:p>
          <a:p>
            <a:r>
              <a:rPr lang="en-US" sz="1400" b="1" dirty="0" smtClean="0"/>
              <a:t>No 11 MM</a:t>
            </a:r>
          </a:p>
          <a:p>
            <a:r>
              <a:rPr lang="en-US" sz="1400" b="1" dirty="0" smtClean="0"/>
              <a:t>No 12 Ace</a:t>
            </a:r>
            <a:endParaRPr lang="en-US" sz="14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Bob Robinson</a:t>
            </a:r>
          </a:p>
          <a:p>
            <a:pPr lvl="1"/>
            <a:r>
              <a:rPr lang="en-US" dirty="0" smtClean="0"/>
              <a:t>162.02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Gold Life Master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t>
            </a:r>
            <a:r>
              <a:rPr lang="en-US" sz="4100" b="1" dirty="0" smtClean="0">
                <a:solidFill>
                  <a:schemeClr val="tx2"/>
                </a:solidFill>
                <a:effectLst>
                  <a:outerShdw blurRad="31750" dist="25400" dir="5400000" algn="tl" rotWithShape="0">
                    <a:srgbClr val="000000">
                      <a:alpha val="25000"/>
                    </a:srgbClr>
                  </a:outerShdw>
                </a:effectLst>
                <a:latin typeface="+mj-lt"/>
                <a:ea typeface="+mj-ea"/>
                <a:cs typeface="+mj-cs"/>
              </a:rPr>
              <a:t>25</a:t>
            </a: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00-5000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Bob Robinson</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223.66</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1219200" y="4419600"/>
            <a:ext cx="2133600" cy="17526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676400" y="5029200"/>
            <a:ext cx="1143000" cy="523220"/>
          </a:xfrm>
          <a:prstGeom prst="rect">
            <a:avLst/>
          </a:prstGeom>
          <a:noFill/>
        </p:spPr>
        <p:txBody>
          <a:bodyPr wrap="square" rtlCol="0">
            <a:spAutoFit/>
          </a:bodyPr>
          <a:lstStyle/>
          <a:p>
            <a:r>
              <a:rPr lang="en-US" sz="1400" b="1" dirty="0" smtClean="0"/>
              <a:t>District</a:t>
            </a:r>
          </a:p>
          <a:p>
            <a:r>
              <a:rPr lang="en-US" sz="1400" b="1" dirty="0" smtClean="0"/>
              <a:t>No 16 Ace</a:t>
            </a:r>
            <a:endParaRPr lang="en-US" sz="1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143000"/>
          </a:xfrm>
        </p:spPr>
        <p:txBody>
          <a:bodyPr>
            <a:normAutofit/>
          </a:bodyPr>
          <a:lstStyle/>
          <a:p>
            <a:r>
              <a:rPr lang="en-US" dirty="0" smtClean="0"/>
              <a:t>Don Pearsons</a:t>
            </a:r>
          </a:p>
          <a:p>
            <a:pPr lvl="1"/>
            <a:r>
              <a:rPr lang="en-US" dirty="0" smtClean="0"/>
              <a:t>175.56 MPs</a:t>
            </a:r>
          </a:p>
        </p:txBody>
      </p:sp>
      <p:sp>
        <p:nvSpPr>
          <p:cNvPr id="5" name="Title 1"/>
          <p:cNvSpPr txBox="1">
            <a:spLocks/>
          </p:cNvSpPr>
          <p:nvPr/>
        </p:nvSpPr>
        <p:spPr>
          <a:xfrm>
            <a:off x="457200" y="838200"/>
            <a:ext cx="8229600" cy="114300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Diamond Life Master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(5000-7500 MPs)</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Doug Fisher</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dirty="0" smtClean="0"/>
              <a:t>346.56</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Explosion 2 10"/>
          <p:cNvSpPr/>
          <p:nvPr/>
        </p:nvSpPr>
        <p:spPr>
          <a:xfrm>
            <a:off x="6248400" y="4114800"/>
            <a:ext cx="2286000" cy="16764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781800" y="4648200"/>
            <a:ext cx="1371600" cy="738664"/>
          </a:xfrm>
          <a:prstGeom prst="rect">
            <a:avLst/>
          </a:prstGeom>
          <a:noFill/>
        </p:spPr>
        <p:txBody>
          <a:bodyPr wrap="square" rtlCol="0">
            <a:spAutoFit/>
          </a:bodyPr>
          <a:lstStyle/>
          <a:p>
            <a:r>
              <a:rPr lang="en-US" sz="1400" b="1" dirty="0" smtClean="0"/>
              <a:t>District </a:t>
            </a:r>
          </a:p>
          <a:p>
            <a:r>
              <a:rPr lang="en-US" sz="1400" b="1" dirty="0" smtClean="0"/>
              <a:t>No 10 MM</a:t>
            </a:r>
          </a:p>
          <a:p>
            <a:r>
              <a:rPr lang="en-US" sz="1400" b="1" dirty="0" smtClean="0"/>
              <a:t>No 14 Ace</a:t>
            </a:r>
            <a:endParaRPr lang="en-US" sz="1400" b="1" dirty="0"/>
          </a:p>
        </p:txBody>
      </p:sp>
      <p:sp>
        <p:nvSpPr>
          <p:cNvPr id="13" name="Content Placeholder 2"/>
          <p:cNvSpPr txBox="1">
            <a:spLocks/>
          </p:cNvSpPr>
          <p:nvPr/>
        </p:nvSpPr>
        <p:spPr>
          <a:xfrm>
            <a:off x="2362200" y="5257800"/>
            <a:ext cx="3886200" cy="1371600"/>
          </a:xfrm>
          <a:prstGeom prst="rect">
            <a:avLst/>
          </a:prstGeom>
        </p:spPr>
        <p:txBody>
          <a:bodyPr vert="horz">
            <a:normAutofit fontScale="92500" lnSpcReduction="10000"/>
          </a:bodyPr>
          <a:lstStyle/>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Bob Todd </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   No. 24 in District MM</a:t>
            </a:r>
          </a:p>
          <a:p>
            <a:pPr marL="621792" lvl="1" indent="-228600">
              <a:spcBef>
                <a:spcPts val="324"/>
              </a:spcBef>
              <a:buClr>
                <a:schemeClr val="accent1"/>
              </a:buClr>
              <a:buFont typeface="Verdana"/>
              <a:buChar char="◦"/>
              <a:defRPr/>
            </a:pPr>
            <a:r>
              <a:rPr lang="en-US" sz="2300" dirty="0" err="1" smtClean="0"/>
              <a:t>Ganesan</a:t>
            </a:r>
            <a:r>
              <a:rPr lang="en-US" sz="2300" dirty="0" smtClean="0"/>
              <a:t> </a:t>
            </a:r>
            <a:r>
              <a:rPr lang="en-US" sz="2300" dirty="0" err="1" smtClean="0"/>
              <a:t>Sekhar</a:t>
            </a:r>
            <a:endParaRPr lang="en-US" sz="2300" dirty="0" smtClean="0"/>
          </a:p>
          <a:p>
            <a:pPr marL="621792" lvl="1" indent="-228600">
              <a:spcBef>
                <a:spcPts val="324"/>
              </a:spcBef>
              <a:buClr>
                <a:schemeClr val="accent1"/>
              </a:buClr>
              <a:defRPr/>
            </a:pPr>
            <a:r>
              <a:rPr lang="en-US" sz="2300" dirty="0" smtClean="0"/>
              <a:t>   No. 18 in District Ace</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None/>
              <a:tabLst/>
              <a:defRPr/>
            </a:pPr>
            <a:endParaRPr kumimoji="0" lang="en-US" sz="23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5" name="Explosion 2 14"/>
          <p:cNvSpPr/>
          <p:nvPr/>
        </p:nvSpPr>
        <p:spPr>
          <a:xfrm>
            <a:off x="457200" y="4267200"/>
            <a:ext cx="2209800" cy="16764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914400" y="4800600"/>
            <a:ext cx="1143000" cy="738664"/>
          </a:xfrm>
          <a:prstGeom prst="rect">
            <a:avLst/>
          </a:prstGeom>
          <a:noFill/>
        </p:spPr>
        <p:txBody>
          <a:bodyPr wrap="square" rtlCol="0">
            <a:spAutoFit/>
          </a:bodyPr>
          <a:lstStyle/>
          <a:p>
            <a:r>
              <a:rPr lang="en-US" sz="1400" b="1" dirty="0" smtClean="0"/>
              <a:t>District</a:t>
            </a:r>
          </a:p>
          <a:p>
            <a:r>
              <a:rPr lang="en-US" sz="1400" b="1" dirty="0" smtClean="0"/>
              <a:t>No 2 Ace</a:t>
            </a:r>
          </a:p>
          <a:p>
            <a:r>
              <a:rPr lang="en-US" sz="1400" b="1" dirty="0" smtClean="0"/>
              <a:t>No 20  MM</a:t>
            </a:r>
            <a:endParaRPr lang="en-US" sz="14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3886200" cy="1447800"/>
          </a:xfrm>
        </p:spPr>
        <p:txBody>
          <a:bodyPr>
            <a:normAutofit/>
          </a:bodyPr>
          <a:lstStyle/>
          <a:p>
            <a:r>
              <a:rPr lang="en-US" dirty="0" smtClean="0"/>
              <a:t>Bill Treble</a:t>
            </a:r>
          </a:p>
          <a:p>
            <a:pPr lvl="1"/>
            <a:r>
              <a:rPr lang="en-US" dirty="0" smtClean="0"/>
              <a:t>95.03 MPs</a:t>
            </a:r>
          </a:p>
          <a:p>
            <a:pPr>
              <a:buNone/>
            </a:pPr>
            <a:endParaRPr lang="en-US" dirty="0" smtClean="0"/>
          </a:p>
        </p:txBody>
      </p:sp>
      <p:sp>
        <p:nvSpPr>
          <p:cNvPr id="5" name="Title 1"/>
          <p:cNvSpPr txBox="1">
            <a:spLocks/>
          </p:cNvSpPr>
          <p:nvPr/>
        </p:nvSpPr>
        <p:spPr>
          <a:xfrm>
            <a:off x="457200" y="838200"/>
            <a:ext cx="8229600" cy="1143000"/>
          </a:xfrm>
          <a:prstGeom prst="rect">
            <a:avLst/>
          </a:prstGeom>
        </p:spPr>
        <p:txBody>
          <a:bodyPr vert="horz" rtlCol="0" anchor="ctr">
            <a:normAutofit fontScale="92500" lnSpcReduction="1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Emerald Life Master</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(7500-10000</a:t>
            </a:r>
            <a:r>
              <a:rPr kumimoji="0" lang="en-US" sz="4100" b="1" i="0" u="none" strike="noStrike" kern="1200" cap="none" spc="0" normalizeH="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 </a:t>
            </a: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MPs</a:t>
            </a:r>
            <a:r>
              <a:rPr kumimoji="0" lang="en-US" sz="41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t>
            </a:r>
            <a:endParaRPr kumimoji="0" lang="en-US" sz="41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6" name="Title 1"/>
          <p:cNvSpPr txBox="1">
            <a:spLocks/>
          </p:cNvSpPr>
          <p:nvPr/>
        </p:nvSpPr>
        <p:spPr>
          <a:xfrm>
            <a:off x="685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Ace of Clubs</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7" name="Title 1"/>
          <p:cNvSpPr txBox="1">
            <a:spLocks/>
          </p:cNvSpPr>
          <p:nvPr/>
        </p:nvSpPr>
        <p:spPr>
          <a:xfrm>
            <a:off x="4876800" y="1905000"/>
            <a:ext cx="26670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Mini </a:t>
            </a:r>
            <a:r>
              <a:rPr kumimoji="0" lang="en-US" sz="2400" b="1" i="0" u="none" strike="noStrike" kern="1200" cap="none" spc="0" normalizeH="0" baseline="0" noProof="0" dirty="0" err="1"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McKenney</a:t>
            </a:r>
            <a:endParaRPr kumimoji="0" lang="en-US" sz="24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cxnSp>
        <p:nvCxnSpPr>
          <p:cNvPr id="10" name="Straight Connector 9"/>
          <p:cNvCxnSpPr/>
          <p:nvPr/>
        </p:nvCxnSpPr>
        <p:spPr>
          <a:xfrm>
            <a:off x="685800" y="2971800"/>
            <a:ext cx="7696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4724400" y="3352800"/>
            <a:ext cx="3886200" cy="14478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lang="en-US" sz="2700" dirty="0" smtClean="0"/>
              <a:t>Bill Treble</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lang="en-US" sz="2300" noProof="0" dirty="0" smtClean="0"/>
              <a:t>153.79</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 MPs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Explosion 2 7"/>
          <p:cNvSpPr/>
          <p:nvPr/>
        </p:nvSpPr>
        <p:spPr>
          <a:xfrm>
            <a:off x="2971800" y="4419600"/>
            <a:ext cx="2514600" cy="1752600"/>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581400" y="4953000"/>
            <a:ext cx="1295400" cy="738664"/>
          </a:xfrm>
          <a:prstGeom prst="rect">
            <a:avLst/>
          </a:prstGeom>
          <a:noFill/>
        </p:spPr>
        <p:txBody>
          <a:bodyPr wrap="square" rtlCol="0">
            <a:spAutoFit/>
          </a:bodyPr>
          <a:lstStyle/>
          <a:p>
            <a:r>
              <a:rPr lang="en-US" sz="1400" b="1" dirty="0" smtClean="0"/>
              <a:t>District</a:t>
            </a:r>
          </a:p>
          <a:p>
            <a:r>
              <a:rPr lang="en-US" sz="1400" b="1" dirty="0" smtClean="0"/>
              <a:t>No 22 MM</a:t>
            </a:r>
          </a:p>
          <a:p>
            <a:r>
              <a:rPr lang="en-US" sz="1400" b="1" dirty="0" smtClean="0"/>
              <a:t>No 13 Ace</a:t>
            </a:r>
            <a:endParaRPr lang="en-US" sz="1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dirty="0" smtClean="0"/>
              <a:t>Total # of Members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191000"/>
          </a:xfrm>
        </p:spPr>
        <p:txBody>
          <a:bodyPr>
            <a:normAutofit fontScale="92500" lnSpcReduction="10000"/>
          </a:bodyPr>
          <a:lstStyle/>
          <a:p>
            <a:endParaRPr lang="en-US" dirty="0" smtClean="0"/>
          </a:p>
          <a:p>
            <a:r>
              <a:rPr lang="en-US" dirty="0" smtClean="0"/>
              <a:t>New Horizons grant--$25k</a:t>
            </a:r>
          </a:p>
          <a:p>
            <a:pPr lvl="1"/>
            <a:r>
              <a:rPr lang="en-US" dirty="0" smtClean="0"/>
              <a:t>Introducing bridge to seniors</a:t>
            </a:r>
          </a:p>
          <a:p>
            <a:pPr lvl="1"/>
            <a:r>
              <a:rPr lang="en-US" dirty="0" smtClean="0"/>
              <a:t>Outreach program</a:t>
            </a:r>
          </a:p>
          <a:p>
            <a:pPr lvl="1"/>
            <a:r>
              <a:rPr lang="en-US" dirty="0" smtClean="0"/>
              <a:t>Social bridge evenings</a:t>
            </a:r>
          </a:p>
          <a:p>
            <a:pPr lvl="1"/>
            <a:r>
              <a:rPr lang="en-US" dirty="0" smtClean="0"/>
              <a:t>Administrator</a:t>
            </a:r>
          </a:p>
          <a:p>
            <a:pPr lvl="1"/>
            <a:r>
              <a:rPr lang="en-US" dirty="0" smtClean="0"/>
              <a:t>Cards and boards</a:t>
            </a:r>
          </a:p>
          <a:p>
            <a:pPr lvl="1"/>
            <a:r>
              <a:rPr lang="en-US" dirty="0" smtClean="0"/>
              <a:t>Network equipment including sound system and display equipment for teaching and posting results</a:t>
            </a:r>
          </a:p>
          <a:p>
            <a:pPr>
              <a:buNone/>
            </a:pPr>
            <a:endParaRPr lang="en-US" dirty="0" smtClean="0"/>
          </a:p>
          <a:p>
            <a:r>
              <a:rPr lang="en-US" dirty="0" smtClean="0"/>
              <a:t>Possible corporate sponsorships</a:t>
            </a:r>
          </a:p>
          <a:p>
            <a:endParaRPr lang="en-US" dirty="0" smtClean="0"/>
          </a:p>
        </p:txBody>
      </p:sp>
      <p:sp>
        <p:nvSpPr>
          <p:cNvPr id="2" name="Title 1"/>
          <p:cNvSpPr>
            <a:spLocks noGrp="1"/>
          </p:cNvSpPr>
          <p:nvPr>
            <p:ph type="title"/>
          </p:nvPr>
        </p:nvSpPr>
        <p:spPr>
          <a:xfrm>
            <a:off x="457200" y="457200"/>
            <a:ext cx="8229600" cy="1143000"/>
          </a:xfrm>
        </p:spPr>
        <p:txBody>
          <a:bodyPr>
            <a:normAutofit fontScale="90000"/>
          </a:bodyPr>
          <a:lstStyle/>
          <a:p>
            <a:r>
              <a:rPr lang="en-US" dirty="0" smtClean="0"/>
              <a:t>ALTERNATIVE SOURCES OF INCOME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Mentoring program</a:t>
            </a:r>
          </a:p>
          <a:p>
            <a:r>
              <a:rPr lang="en-US" dirty="0" smtClean="0"/>
              <a:t>Paying additional card fees for special games</a:t>
            </a:r>
          </a:p>
          <a:p>
            <a:r>
              <a:rPr lang="en-US" dirty="0" smtClean="0"/>
              <a:t>Paying card fees for Canadian Bridge Championships</a:t>
            </a:r>
          </a:p>
          <a:p>
            <a:r>
              <a:rPr lang="en-US" dirty="0" smtClean="0"/>
              <a:t>Facility requirements</a:t>
            </a:r>
          </a:p>
          <a:p>
            <a:pPr lvl="1"/>
            <a:r>
              <a:rPr lang="en-US" dirty="0" smtClean="0"/>
              <a:t>New duplicating machine</a:t>
            </a:r>
          </a:p>
          <a:p>
            <a:pPr lvl="1"/>
            <a:r>
              <a:rPr lang="en-US" dirty="0" smtClean="0"/>
              <a:t>New refrigerator</a:t>
            </a:r>
          </a:p>
          <a:p>
            <a:pPr lvl="1"/>
            <a:r>
              <a:rPr lang="en-US" dirty="0" smtClean="0"/>
              <a:t>Electrical outlets</a:t>
            </a:r>
          </a:p>
        </p:txBody>
      </p:sp>
      <p:sp>
        <p:nvSpPr>
          <p:cNvPr id="2" name="Title 1"/>
          <p:cNvSpPr>
            <a:spLocks noGrp="1"/>
          </p:cNvSpPr>
          <p:nvPr>
            <p:ph type="title"/>
          </p:nvPr>
        </p:nvSpPr>
        <p:spPr/>
        <p:txBody>
          <a:bodyPr/>
          <a:lstStyle/>
          <a:p>
            <a:r>
              <a:rPr lang="en-US" dirty="0" smtClean="0"/>
              <a:t>2015 FINANCIAL SUPPORT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3395472"/>
          </a:xfrm>
        </p:spPr>
        <p:txBody>
          <a:bodyPr>
            <a:normAutofit/>
          </a:bodyPr>
          <a:lstStyle/>
          <a:p>
            <a:endParaRPr lang="en-US" dirty="0" smtClean="0"/>
          </a:p>
          <a:p>
            <a:r>
              <a:rPr lang="en-US" dirty="0" smtClean="0"/>
              <a:t>Develop sustainable cost model</a:t>
            </a:r>
          </a:p>
          <a:p>
            <a:pPr>
              <a:buNone/>
            </a:pPr>
            <a:endParaRPr lang="en-US" dirty="0" smtClean="0"/>
          </a:p>
          <a:p>
            <a:r>
              <a:rPr lang="en-US" dirty="0" smtClean="0"/>
              <a:t>Consider options for future space</a:t>
            </a:r>
          </a:p>
          <a:p>
            <a:pPr lvl="1"/>
            <a:r>
              <a:rPr lang="en-US" dirty="0" smtClean="0"/>
              <a:t>Southwest Community Centre</a:t>
            </a:r>
          </a:p>
          <a:p>
            <a:pPr lvl="1"/>
            <a:r>
              <a:rPr lang="en-US" dirty="0" smtClean="0"/>
              <a:t>Pembina </a:t>
            </a:r>
            <a:r>
              <a:rPr lang="en-US" smtClean="0"/>
              <a:t>Active Living</a:t>
            </a:r>
            <a:endParaRPr lang="en-US" dirty="0" smtClean="0"/>
          </a:p>
          <a:p>
            <a:endParaRPr lang="en-US" dirty="0" smtClean="0"/>
          </a:p>
        </p:txBody>
      </p:sp>
      <p:sp>
        <p:nvSpPr>
          <p:cNvPr id="2" name="Title 1"/>
          <p:cNvSpPr>
            <a:spLocks noGrp="1"/>
          </p:cNvSpPr>
          <p:nvPr>
            <p:ph type="title"/>
          </p:nvPr>
        </p:nvSpPr>
        <p:spPr>
          <a:xfrm>
            <a:off x="533400" y="685800"/>
            <a:ext cx="8229600" cy="1143000"/>
          </a:xfrm>
        </p:spPr>
        <p:txBody>
          <a:bodyPr/>
          <a:lstStyle/>
          <a:p>
            <a:r>
              <a:rPr lang="en-US" dirty="0" smtClean="0"/>
              <a:t>PROVIDING FOR A FACILITY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BRIDGE MANITOBA</a:t>
            </a:r>
            <a:endParaRPr lang="en-US" dirty="0"/>
          </a:p>
        </p:txBody>
      </p:sp>
      <p:sp>
        <p:nvSpPr>
          <p:cNvPr id="3" name="Subtitle 2"/>
          <p:cNvSpPr>
            <a:spLocks noGrp="1"/>
          </p:cNvSpPr>
          <p:nvPr>
            <p:ph type="subTitle" idx="1"/>
          </p:nvPr>
        </p:nvSpPr>
        <p:spPr/>
        <p:txBody>
          <a:bodyPr/>
          <a:lstStyle/>
          <a:p>
            <a:r>
              <a:rPr lang="en-US" dirty="0" smtClean="0"/>
              <a:t>Facility Review</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smtClean="0"/>
              <a:t>Table Counts by Month</a:t>
            </a:r>
            <a:br>
              <a:rPr lang="en-US" dirty="0" smtClean="0"/>
            </a:br>
            <a:r>
              <a:rPr lang="en-US" dirty="0" smtClean="0"/>
              <a:t>Regular Games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3">
      <a:dk1>
        <a:sysClr val="windowText" lastClr="000000"/>
      </a:dk1>
      <a:lt1>
        <a:sysClr val="window" lastClr="FFFFFF"/>
      </a:lt1>
      <a:dk2>
        <a:srgbClr val="464646"/>
      </a:dk2>
      <a:lt2>
        <a:srgbClr val="DEF5FA"/>
      </a:lt2>
      <a:accent1>
        <a:srgbClr val="DA1F28"/>
      </a:accent1>
      <a:accent2>
        <a:srgbClr val="1896C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870</TotalTime>
  <Words>1930</Words>
  <Application>Microsoft Office PowerPoint</Application>
  <PresentationFormat>On-screen Show (4:3)</PresentationFormat>
  <Paragraphs>392</Paragraphs>
  <Slides>35</Slides>
  <Notes>31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Concourse</vt:lpstr>
      <vt:lpstr>ANNUAL GENERAL  MEETING</vt:lpstr>
      <vt:lpstr>AGENDA</vt:lpstr>
      <vt:lpstr>2015 UNIT PRIORITIES</vt:lpstr>
      <vt:lpstr>Total # of Members</vt:lpstr>
      <vt:lpstr>ALTERNATIVE SOURCES OF INCOME</vt:lpstr>
      <vt:lpstr>2015 FINANCIAL SUPPORT</vt:lpstr>
      <vt:lpstr>PROVIDING FOR A FACILITY</vt:lpstr>
      <vt:lpstr>BRIDGE MANITOBA</vt:lpstr>
      <vt:lpstr>Table Counts by Month Regular Games</vt:lpstr>
      <vt:lpstr>Unit &amp; Club Cumulative Table Counts</vt:lpstr>
      <vt:lpstr>2015 Unit/Club %</vt:lpstr>
      <vt:lpstr>2015 Facility Revenues &amp; Expenses</vt:lpstr>
      <vt:lpstr>WISH LIST</vt:lpstr>
      <vt:lpstr>CURRENT SITUATION</vt:lpstr>
      <vt:lpstr>FUTURE INCREASES</vt:lpstr>
      <vt:lpstr>FACILITY OPTIONS</vt:lpstr>
      <vt:lpstr>GOALS FOR FACILITY</vt:lpstr>
      <vt:lpstr>NEGOTIATIONS WITH CLUBS </vt:lpstr>
      <vt:lpstr>BOARD RECOMMENDATION </vt:lpstr>
      <vt:lpstr>MEMBERSHIP COMMITTEE</vt:lpstr>
      <vt:lpstr>TREASURER’S REPORT</vt:lpstr>
      <vt:lpstr>TREASURER’S REPORT</vt:lpstr>
      <vt:lpstr>ELECTION OF OFFICERS</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 MANITOBA</dc:title>
  <dc:creator>Marielle Brentnall</dc:creator>
  <cp:lastModifiedBy>Marielle Brentnall</cp:lastModifiedBy>
  <cp:revision>146</cp:revision>
  <dcterms:created xsi:type="dcterms:W3CDTF">2016-04-18T20:44:54Z</dcterms:created>
  <dcterms:modified xsi:type="dcterms:W3CDTF">2016-05-07T15:38:37Z</dcterms:modified>
</cp:coreProperties>
</file>